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511" r:id="rId2"/>
    <p:sldId id="486" r:id="rId3"/>
    <p:sldId id="536" r:id="rId4"/>
    <p:sldId id="537" r:id="rId5"/>
    <p:sldId id="538" r:id="rId6"/>
    <p:sldId id="529" r:id="rId7"/>
    <p:sldId id="530" r:id="rId8"/>
    <p:sldId id="531" r:id="rId9"/>
    <p:sldId id="539" r:id="rId10"/>
    <p:sldId id="532" r:id="rId11"/>
    <p:sldId id="533" r:id="rId12"/>
    <p:sldId id="534" r:id="rId13"/>
    <p:sldId id="540" r:id="rId14"/>
    <p:sldId id="535" r:id="rId15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385" userDrawn="1">
          <p15:clr>
            <a:srgbClr val="A4A3A4"/>
          </p15:clr>
        </p15:guide>
        <p15:guide id="4" pos="54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43963"/>
    <a:srgbClr val="C0504D"/>
    <a:srgbClr val="0E19FA"/>
    <a:srgbClr val="DCE6F2"/>
    <a:srgbClr val="F60A20"/>
    <a:srgbClr val="FF0066"/>
    <a:srgbClr val="FFFFFF"/>
    <a:srgbClr val="E9EFF7"/>
    <a:srgbClr val="F8E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6400" autoAdjust="0"/>
  </p:normalViewPr>
  <p:slideViewPr>
    <p:cSldViewPr>
      <p:cViewPr>
        <p:scale>
          <a:sx n="100" d="100"/>
          <a:sy n="100" d="100"/>
        </p:scale>
        <p:origin x="750" y="366"/>
      </p:cViewPr>
      <p:guideLst>
        <p:guide orient="horz" pos="845"/>
        <p:guide pos="385"/>
        <p:guide pos="54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5659" cy="493712"/>
          </a:xfrm>
          <a:prstGeom prst="rect">
            <a:avLst/>
          </a:prstGeom>
        </p:spPr>
        <p:txBody>
          <a:bodyPr vert="horz" lIns="91415" tIns="45708" rIns="91415" bIns="4570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6" y="1"/>
            <a:ext cx="2945659" cy="493712"/>
          </a:xfrm>
          <a:prstGeom prst="rect">
            <a:avLst/>
          </a:prstGeom>
        </p:spPr>
        <p:txBody>
          <a:bodyPr vert="horz" lIns="91415" tIns="45708" rIns="91415" bIns="45708" rtlCol="0"/>
          <a:lstStyle>
            <a:lvl1pPr algn="r">
              <a:defRPr sz="1200"/>
            </a:lvl1pPr>
          </a:lstStyle>
          <a:p>
            <a:fld id="{13FC9751-7922-4654-B502-B5E1E3F10F80}" type="datetimeFigureOut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5" tIns="45708" rIns="91415" bIns="4570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72"/>
            <a:ext cx="5438140" cy="4443412"/>
          </a:xfrm>
          <a:prstGeom prst="rect">
            <a:avLst/>
          </a:prstGeom>
        </p:spPr>
        <p:txBody>
          <a:bodyPr vert="horz" lIns="91415" tIns="45708" rIns="91415" bIns="4570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8824"/>
            <a:ext cx="2945659" cy="493712"/>
          </a:xfrm>
          <a:prstGeom prst="rect">
            <a:avLst/>
          </a:prstGeom>
        </p:spPr>
        <p:txBody>
          <a:bodyPr vert="horz" lIns="91415" tIns="45708" rIns="91415" bIns="4570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6" y="9378824"/>
            <a:ext cx="2945659" cy="493712"/>
          </a:xfrm>
          <a:prstGeom prst="rect">
            <a:avLst/>
          </a:prstGeom>
        </p:spPr>
        <p:txBody>
          <a:bodyPr vert="horz" lIns="91415" tIns="45708" rIns="91415" bIns="45708" rtlCol="0" anchor="b"/>
          <a:lstStyle>
            <a:lvl1pPr algn="r">
              <a:defRPr sz="1200"/>
            </a:lvl1pPr>
          </a:lstStyle>
          <a:p>
            <a:fld id="{B146A9EE-1303-4F8E-90F7-45A342BDA9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967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2020-05-08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-1" y="0"/>
            <a:ext cx="9148601" cy="6143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28728" y="6476797"/>
            <a:ext cx="7358114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15" cstate="print"/>
          <a:srcRect l="6593" t="50096" r="47102" b="41886"/>
          <a:stretch>
            <a:fillRect/>
          </a:stretch>
        </p:blipFill>
        <p:spPr bwMode="auto">
          <a:xfrm>
            <a:off x="-32" y="6508132"/>
            <a:ext cx="1428728" cy="34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 userDrawn="1"/>
        </p:nvSpPr>
        <p:spPr>
          <a:xfrm>
            <a:off x="4283967" y="6637813"/>
            <a:ext cx="823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fld id="{D659E443-89DC-4C77-BD1F-F0F6E58F6B9A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pPr algn="ctr"/>
              <a:t>‹#›</a:t>
            </a:fld>
            <a:r>
              <a:rPr lang="en-US" altLang="ko-KR" sz="1200" dirty="0"/>
              <a:t> -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0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27000" y="-101600"/>
            <a:ext cx="9279136" cy="695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10" y="2523728"/>
            <a:ext cx="6651915" cy="24588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937" y="2686147"/>
            <a:ext cx="2006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 Hailing           CAV</a:t>
            </a:r>
          </a:p>
          <a:p>
            <a:pPr algn="ctr"/>
            <a:r>
              <a:rPr lang="en-US" altLang="ko-KR" sz="24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endParaRPr lang="ko-KR" altLang="en-US" sz="2400" b="1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4154" y="5301208"/>
            <a:ext cx="442722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2020. 05. 14</a:t>
            </a:r>
          </a:p>
          <a:p>
            <a:pPr algn="ctr"/>
            <a:endParaRPr lang="en-US" altLang="ko-KR" sz="1100" dirty="0">
              <a:ln w="3175">
                <a:solidFill>
                  <a:schemeClr val="accent1">
                    <a:lumMod val="50000"/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배 상 훈</a:t>
            </a:r>
            <a:r>
              <a:rPr lang="en-US" altLang="ko-KR" sz="2400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dirty="0">
              <a:ln w="3175">
                <a:solidFill>
                  <a:schemeClr val="accent1">
                    <a:lumMod val="50000"/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494" y="1179948"/>
            <a:ext cx="8987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고속도로 주요 </a:t>
            </a:r>
            <a:r>
              <a:rPr lang="ko-KR" altLang="en-US" sz="3000" b="1" dirty="0" err="1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결절지점</a:t>
            </a:r>
            <a:r>
              <a:rPr lang="ko-KR" altLang="en-US" sz="30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 </a:t>
            </a:r>
            <a:r>
              <a:rPr lang="ko-KR" altLang="en-US" sz="3000" b="1" dirty="0" err="1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고정밀</a:t>
            </a:r>
            <a:r>
              <a:rPr lang="ko-KR" altLang="en-US" sz="30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 </a:t>
            </a:r>
            <a:r>
              <a:rPr lang="ko-KR" altLang="en-US" sz="3000" b="1" dirty="0" err="1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도로지도</a:t>
            </a:r>
            <a:r>
              <a:rPr lang="ko-KR" altLang="en-US" sz="30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 제작 및 자율주행 </a:t>
            </a:r>
            <a:r>
              <a:rPr lang="ko-KR" altLang="en-US" sz="3000" b="1" dirty="0" err="1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안전제고</a:t>
            </a:r>
            <a:r>
              <a:rPr lang="ko-KR" altLang="en-US" sz="30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 기술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98" y="3856199"/>
            <a:ext cx="1856074" cy="107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5" descr="PKNU_logo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44" y="142852"/>
            <a:ext cx="1084263" cy="9048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8494" y="2271848"/>
            <a:ext cx="89870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- </a:t>
            </a:r>
            <a:r>
              <a:rPr lang="ko-KR" altLang="en-US" sz="22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발표평가자료 </a:t>
            </a:r>
            <a:r>
              <a:rPr lang="en-US" altLang="ko-KR" sz="22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-</a:t>
            </a:r>
            <a:endParaRPr lang="ko-KR" altLang="en-US" sz="2200" b="1" dirty="0">
              <a:ln w="3175">
                <a:solidFill>
                  <a:schemeClr val="accent1">
                    <a:lumMod val="50000"/>
                    <a:alpha val="20000"/>
                  </a:schemeClr>
                </a:solidFill>
              </a:ln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9625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성장전략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(Scale-up)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4256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b="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자금소요 및 조달계획</a:t>
            </a: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0"/>
          <p:cNvSpPr txBox="1">
            <a:spLocks noChangeArrowheads="1"/>
          </p:cNvSpPr>
          <p:nvPr/>
        </p:nvSpPr>
        <p:spPr bwMode="auto">
          <a:xfrm>
            <a:off x="600445" y="1341127"/>
            <a:ext cx="317946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자금의 필요성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4440" y="1615072"/>
            <a:ext cx="4693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신규 채용예정 연구개발 인력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(2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명이상 예상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기술개발에 필요한 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S/W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및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장비구입비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등</a:t>
            </a:r>
            <a:endParaRPr lang="en-US" altLang="ko-KR" sz="9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602595" y="2276872"/>
            <a:ext cx="317946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자금조달계획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6590" y="2550817"/>
            <a:ext cx="4693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R&amp;D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과제에 참여하여 기술 고도화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기술개발 및 지적재산권을 출원 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등록 후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기술신용보증기금등에 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투자유치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042816"/>
              </p:ext>
            </p:extLst>
          </p:nvPr>
        </p:nvGraphicFramePr>
        <p:xfrm>
          <a:off x="1187624" y="3545749"/>
          <a:ext cx="6070473" cy="2764334"/>
        </p:xfrm>
        <a:graphic>
          <a:graphicData uri="http://schemas.openxmlformats.org/drawingml/2006/table">
            <a:tbl>
              <a:tblPr/>
              <a:tblGrid>
                <a:gridCol w="1078230">
                  <a:extLst>
                    <a:ext uri="{9D8B030D-6E8A-4147-A177-3AD203B41FA5}">
                      <a16:colId xmlns:a16="http://schemas.microsoft.com/office/drawing/2014/main" val="3849652454"/>
                    </a:ext>
                  </a:extLst>
                </a:gridCol>
                <a:gridCol w="3928364">
                  <a:extLst>
                    <a:ext uri="{9D8B030D-6E8A-4147-A177-3AD203B41FA5}">
                      <a16:colId xmlns:a16="http://schemas.microsoft.com/office/drawing/2014/main" val="930895078"/>
                    </a:ext>
                  </a:extLst>
                </a:gridCol>
                <a:gridCol w="1063879">
                  <a:extLst>
                    <a:ext uri="{9D8B030D-6E8A-4147-A177-3AD203B41FA5}">
                      <a16:colId xmlns:a16="http://schemas.microsoft.com/office/drawing/2014/main" val="1710646985"/>
                    </a:ext>
                  </a:extLst>
                </a:gridCol>
              </a:tblGrid>
              <a:tr h="2492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 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산출근거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60323"/>
                  </a:ext>
                </a:extLst>
              </a:tr>
              <a:tr h="2613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재료비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항공사진원시데이터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시범지역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•3D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 시뮬레이션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3,000,000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30,000,000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025835"/>
                  </a:ext>
                </a:extLst>
              </a:tr>
              <a:tr h="2393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외주용역비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항공영상가공처리외주용역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도로차선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도로지형지물추출등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347009"/>
                  </a:ext>
                </a:extLst>
              </a:tr>
              <a:tr h="23933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기계장치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•AutoCAD MAP 2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(3,500,00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×2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7,000,000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706254"/>
                  </a:ext>
                </a:extLst>
              </a:tr>
              <a:tr h="23933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•PC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구입비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개발자용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3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×2,500,000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7,500,000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256897"/>
                  </a:ext>
                </a:extLst>
              </a:tr>
              <a:tr h="2393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특허권 취득비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특허등록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×4,000,000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8,000,000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26523"/>
                  </a:ext>
                </a:extLst>
              </a:tr>
              <a:tr h="2393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인건비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신규개발인력채용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×3,500,000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×8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56,000,000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863400"/>
                  </a:ext>
                </a:extLst>
              </a:tr>
              <a:tr h="2393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광고선전비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홈페이지제작비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(5,000,000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홍보물제작비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(CI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포함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5,000,000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10,000,000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044045"/>
                  </a:ext>
                </a:extLst>
              </a:tr>
              <a:tr h="256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지급수수료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특허기술이전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(5,000,000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회계감사비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(500,000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사무실임차료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×500,000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9,500,000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207369"/>
                  </a:ext>
                </a:extLst>
              </a:tr>
              <a:tr h="2393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창업활동비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출장여비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소모품구입비등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×500,000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893603"/>
                  </a:ext>
                </a:extLst>
              </a:tr>
              <a:tr h="24925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 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139,000,000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19025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87623" y="3140968"/>
            <a:ext cx="60704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100" b="1" dirty="0" smtClean="0"/>
              <a:t>&lt; </a:t>
            </a:r>
            <a:r>
              <a:rPr lang="ko-KR" altLang="en-US" sz="1100" b="1" dirty="0" smtClean="0"/>
              <a:t>사업화 집행계획 </a:t>
            </a:r>
            <a:r>
              <a:rPr lang="en-US" altLang="ko-KR" sz="1100" b="1" dirty="0" smtClean="0"/>
              <a:t>&gt;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100252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성장전략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(Scale-up)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9690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b="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시장진입 및 성과창출 전략</a:t>
            </a: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0"/>
          <p:cNvSpPr txBox="1">
            <a:spLocks noChangeArrowheads="1"/>
          </p:cNvSpPr>
          <p:nvPr/>
        </p:nvSpPr>
        <p:spPr bwMode="auto">
          <a:xfrm>
            <a:off x="600445" y="1341127"/>
            <a:ext cx="317946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내수시장 확보 방안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4440" y="1615072"/>
            <a:ext cx="7069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국가기관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국토교통부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국립지리원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도로공사등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에 완성 제품 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서비스 제공</a:t>
            </a:r>
            <a:endParaRPr lang="en-US" altLang="ko-KR" sz="900" dirty="0" smtClean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파생된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상품으로 전국 지자체의 교통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건설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방재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공간정보 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분야 등에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플랫폼 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구축 사업화</a:t>
            </a:r>
            <a:endParaRPr lang="en-US" altLang="ko-KR" sz="900" dirty="0" smtClean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관련학회에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논문지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투고 및 각종 전시회에 참여하여 제품 기술력을 적극적으로 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홍보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9" name="Text Box 30"/>
          <p:cNvSpPr txBox="1">
            <a:spLocks noChangeArrowheads="1"/>
          </p:cNvSpPr>
          <p:nvPr/>
        </p:nvSpPr>
        <p:spPr bwMode="auto">
          <a:xfrm>
            <a:off x="602595" y="2631579"/>
            <a:ext cx="317946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해외시장 진출 방안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6590" y="2919611"/>
            <a:ext cx="5915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특화된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핵심기술과 국내 실증경험을 바탕으로 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2022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년 목표로 해외시장진출 계획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그간 활동한 여러 학회와 교류단체를 통하여 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Needs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를 대상으로 홍보마케팅 및 기술발표회 개최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해외 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SCI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급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논문지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투고 및 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CES,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유럽자동차박람회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중국전시회등에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제품 기술력 홍보활동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9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27584" y="3926650"/>
            <a:ext cx="7488832" cy="2454678"/>
            <a:chOff x="572626" y="3710626"/>
            <a:chExt cx="7488832" cy="2454678"/>
          </a:xfrm>
        </p:grpSpPr>
        <p:sp>
          <p:nvSpPr>
            <p:cNvPr id="12" name="AutoShape 177"/>
            <p:cNvSpPr>
              <a:spLocks noChangeArrowheads="1"/>
            </p:cNvSpPr>
            <p:nvPr/>
          </p:nvSpPr>
          <p:spPr bwMode="auto">
            <a:xfrm>
              <a:off x="572626" y="3861047"/>
              <a:ext cx="7488832" cy="2304257"/>
            </a:xfrm>
            <a:prstGeom prst="roundRect">
              <a:avLst>
                <a:gd name="adj" fmla="val 748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tIns="0" bIns="0" anchor="ctr"/>
            <a:lstStyle/>
            <a:p>
              <a:endParaRPr lang="ko-KR" altLang="en-US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3" name="AutoShape 177"/>
            <p:cNvSpPr>
              <a:spLocks noChangeArrowheads="1"/>
            </p:cNvSpPr>
            <p:nvPr/>
          </p:nvSpPr>
          <p:spPr bwMode="auto">
            <a:xfrm>
              <a:off x="730458" y="4006975"/>
              <a:ext cx="2311208" cy="2014313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tIns="0" bIns="0" anchor="ctr"/>
            <a:lstStyle/>
            <a:p>
              <a:endParaRPr lang="ko-KR" altLang="en-US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4" name="AutoShape 177"/>
            <p:cNvSpPr>
              <a:spLocks noChangeArrowheads="1"/>
            </p:cNvSpPr>
            <p:nvPr/>
          </p:nvSpPr>
          <p:spPr bwMode="auto">
            <a:xfrm>
              <a:off x="3150589" y="4004245"/>
              <a:ext cx="2311208" cy="2017043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tIns="0" bIns="0" anchor="ctr"/>
            <a:lstStyle/>
            <a:p>
              <a:endParaRPr lang="ko-KR" altLang="en-US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5" name="AutoShape 177"/>
            <p:cNvSpPr>
              <a:spLocks noChangeArrowheads="1"/>
            </p:cNvSpPr>
            <p:nvPr/>
          </p:nvSpPr>
          <p:spPr bwMode="auto">
            <a:xfrm>
              <a:off x="5570718" y="4004587"/>
              <a:ext cx="2311208" cy="2016702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tIns="0" bIns="0" anchor="ctr"/>
            <a:lstStyle/>
            <a:p>
              <a:endParaRPr lang="ko-KR" altLang="en-US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20620" y="4092440"/>
              <a:ext cx="2150437" cy="3224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100" b="1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유럽</a:t>
              </a:r>
              <a:r>
                <a:rPr lang="en-US" altLang="ko-KR" sz="1100" b="1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, </a:t>
              </a:r>
              <a:r>
                <a:rPr lang="en-US" altLang="ko-KR" sz="1100" b="1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HERE</a:t>
              </a:r>
              <a:endPara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231894" y="4093184"/>
              <a:ext cx="2156617" cy="3224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1100" b="1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TOMTOM</a:t>
              </a:r>
              <a:endPara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647978" y="4092439"/>
              <a:ext cx="2156688" cy="3224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100" b="1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일본</a:t>
              </a:r>
              <a:r>
                <a:rPr lang="en-US" altLang="ko-KR" sz="1100" b="1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, DMP</a:t>
              </a:r>
              <a:endPara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14440" y="4519927"/>
              <a:ext cx="1179655" cy="4154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anchor="ctr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700" dirty="0" err="1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지도업체</a:t>
              </a:r>
              <a:r>
                <a:rPr lang="ko-KR" altLang="en-US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 인수 </a:t>
              </a:r>
              <a:r>
                <a:rPr lang="ko-KR" altLang="en-US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srgbClr val="FF0000"/>
                  </a:solidFill>
                </a:rPr>
                <a:t>벡터 위주 </a:t>
              </a:r>
              <a:r>
                <a:rPr lang="en-US" altLang="ko-KR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srgbClr val="FF0000"/>
                  </a:solidFill>
                </a:rPr>
                <a:t/>
              </a:r>
              <a:br>
                <a:rPr lang="en-US" altLang="ko-KR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srgbClr val="FF0000"/>
                  </a:solidFill>
                </a:rPr>
              </a:br>
              <a:r>
                <a:rPr lang="ko-KR" altLang="en-US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정밀도로지도 구출</a:t>
              </a:r>
              <a:endParaRPr lang="en-US" altLang="ko-KR" sz="7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31894" y="4533904"/>
              <a:ext cx="1179655" cy="3946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anchor="ctr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srgbClr val="FF0000"/>
                  </a:solidFill>
                </a:rPr>
                <a:t>‘</a:t>
              </a:r>
              <a:r>
                <a:rPr lang="ko-KR" altLang="en-US" sz="700" dirty="0" err="1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srgbClr val="FF0000"/>
                  </a:solidFill>
                </a:rPr>
                <a:t>구글지도</a:t>
              </a:r>
              <a:r>
                <a:rPr lang="en-US" altLang="ko-KR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srgbClr val="FF0000"/>
                  </a:solidFill>
                </a:rPr>
                <a:t>+</a:t>
              </a:r>
              <a:r>
                <a:rPr lang="ko-KR" altLang="en-US" sz="700" dirty="0" err="1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srgbClr val="FF0000"/>
                  </a:solidFill>
                </a:rPr>
                <a:t>점군데이터</a:t>
              </a:r>
              <a:r>
                <a:rPr lang="en-US" altLang="ko-KR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srgbClr val="FF0000"/>
                  </a:solidFill>
                </a:rPr>
                <a:t>’</a:t>
              </a:r>
              <a:r>
                <a:rPr lang="ko-KR" altLang="en-US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srgbClr val="FF0000"/>
                  </a:solidFill>
                </a:rPr>
                <a:t> </a:t>
              </a:r>
              <a:r>
                <a:rPr lang="ko-KR" altLang="en-US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</a:rPr>
                <a:t>기반센서기술 접목</a:t>
              </a:r>
              <a:endParaRPr lang="en-US" altLang="ko-KR" sz="7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652553" y="4530346"/>
              <a:ext cx="1179655" cy="3946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anchor="ctr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정부</a:t>
              </a:r>
              <a:r>
                <a:rPr lang="en-US" altLang="ko-KR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+</a:t>
              </a:r>
              <a:r>
                <a:rPr lang="ko-KR" altLang="en-US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민간</a:t>
              </a:r>
              <a:r>
                <a:rPr lang="en-US" altLang="ko-KR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(</a:t>
              </a:r>
              <a:r>
                <a:rPr lang="ko-KR" altLang="en-US" sz="700" dirty="0" err="1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완성차</a:t>
              </a:r>
              <a:r>
                <a:rPr lang="en-US" altLang="ko-KR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+</a:t>
              </a:r>
              <a:r>
                <a:rPr lang="ko-KR" altLang="en-US" sz="700" dirty="0" err="1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지도업체</a:t>
              </a:r>
              <a:r>
                <a:rPr lang="en-US" altLang="ko-KR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) </a:t>
              </a:r>
              <a:r>
                <a:rPr lang="ko-KR" altLang="en-US" sz="700" dirty="0" err="1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srgbClr val="FF0000"/>
                  </a:solidFill>
                </a:rPr>
                <a:t>백터위주</a:t>
              </a:r>
              <a:r>
                <a:rPr lang="ko-KR" altLang="en-US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srgbClr val="FF0000"/>
                  </a:solidFill>
                </a:rPr>
                <a:t> 구축</a:t>
              </a:r>
              <a:endParaRPr lang="en-US" altLang="ko-KR" sz="7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14440" y="5015165"/>
              <a:ext cx="1178437" cy="902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ko-KR" altLang="en-US" sz="700" dirty="0" err="1" smtClean="0">
                  <a:solidFill>
                    <a:schemeClr val="tx1"/>
                  </a:solidFill>
                </a:rPr>
                <a:t>독일차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700" dirty="0" smtClean="0">
                  <a:solidFill>
                    <a:schemeClr val="tx1"/>
                  </a:solidFill>
                </a:rPr>
                <a:t>3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사 글로벌 </a:t>
              </a:r>
              <a:r>
                <a:rPr lang="ko-KR" altLang="en-US" sz="700" dirty="0" err="1" smtClean="0">
                  <a:solidFill>
                    <a:schemeClr val="tx1"/>
                  </a:solidFill>
                </a:rPr>
                <a:t>지도업체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700" dirty="0" smtClean="0">
                  <a:solidFill>
                    <a:schemeClr val="tx1"/>
                  </a:solidFill>
                </a:rPr>
                <a:t>HERE 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인수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700" dirty="0" err="1" smtClean="0">
                  <a:solidFill>
                    <a:schemeClr val="tx1"/>
                  </a:solidFill>
                </a:rPr>
                <a:t>완성차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 그룹에서 </a:t>
              </a:r>
              <a:r>
                <a:rPr lang="en-US" altLang="ko-KR" sz="700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700" dirty="0" smtClean="0">
                  <a:solidFill>
                    <a:schemeClr val="tx1"/>
                  </a:solidFill>
                </a:rPr>
              </a:br>
              <a:r>
                <a:rPr lang="ko-KR" altLang="en-US" sz="700" dirty="0" err="1" smtClean="0">
                  <a:solidFill>
                    <a:schemeClr val="tx1"/>
                  </a:solidFill>
                </a:rPr>
                <a:t>지도업체를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 인수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231894" y="5015165"/>
              <a:ext cx="1178437" cy="902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ko-KR" altLang="en-US" sz="700" dirty="0" smtClean="0">
                  <a:solidFill>
                    <a:schemeClr val="tx1"/>
                  </a:solidFill>
                </a:rPr>
                <a:t>구글 이외</a:t>
              </a:r>
              <a:r>
                <a:rPr lang="en-US" altLang="ko-KR" sz="7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포드</a:t>
              </a:r>
              <a:r>
                <a:rPr lang="en-US" altLang="ko-KR" sz="7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 err="1" smtClean="0">
                  <a:solidFill>
                    <a:schemeClr val="tx1"/>
                  </a:solidFill>
                </a:rPr>
                <a:t>테슬라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 등도 지도 기반 </a:t>
              </a:r>
              <a:r>
                <a:rPr lang="ko-KR" altLang="en-US" sz="700" dirty="0" err="1" smtClean="0">
                  <a:solidFill>
                    <a:schemeClr val="tx1"/>
                  </a:solidFill>
                </a:rPr>
                <a:t>자율주행차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 개발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647978" y="5012766"/>
              <a:ext cx="1178437" cy="902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ko-KR" altLang="en-US" sz="700" dirty="0" smtClean="0">
                  <a:solidFill>
                    <a:schemeClr val="tx1"/>
                  </a:solidFill>
                </a:rPr>
                <a:t>정부 </a:t>
              </a:r>
              <a:r>
                <a:rPr lang="en-US" altLang="ko-KR" sz="700" dirty="0" smtClean="0">
                  <a:solidFill>
                    <a:schemeClr val="tx1"/>
                  </a:solidFill>
                </a:rPr>
                <a:t>: </a:t>
              </a:r>
              <a:r>
                <a:rPr lang="ko-KR" altLang="en-US" sz="700" dirty="0" err="1" smtClean="0">
                  <a:solidFill>
                    <a:schemeClr val="tx1"/>
                  </a:solidFill>
                </a:rPr>
                <a:t>국가혁신프로젝드로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 연구</a:t>
              </a:r>
              <a:r>
                <a:rPr lang="en-US" altLang="ko-KR" sz="7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개발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700" dirty="0" smtClean="0">
                  <a:solidFill>
                    <a:schemeClr val="tx1"/>
                  </a:solidFill>
                </a:rPr>
                <a:t>민간 </a:t>
              </a:r>
              <a:r>
                <a:rPr lang="en-US" altLang="ko-KR" sz="700" dirty="0" smtClean="0">
                  <a:solidFill>
                    <a:schemeClr val="tx1"/>
                  </a:solidFill>
                </a:rPr>
                <a:t>: </a:t>
              </a:r>
              <a:r>
                <a:rPr lang="ko-KR" altLang="en-US" sz="700" dirty="0" err="1" smtClean="0">
                  <a:solidFill>
                    <a:schemeClr val="tx1"/>
                  </a:solidFill>
                </a:rPr>
                <a:t>양산차</a:t>
              </a:r>
              <a:r>
                <a:rPr lang="en-US" altLang="ko-KR" sz="7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 err="1" smtClean="0">
                  <a:solidFill>
                    <a:schemeClr val="tx1"/>
                  </a:solidFill>
                </a:rPr>
                <a:t>지도업체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 공동으로 </a:t>
              </a:r>
              <a:r>
                <a:rPr lang="en-US" altLang="ko-KR" sz="700" dirty="0" smtClean="0">
                  <a:solidFill>
                    <a:schemeClr val="tx1"/>
                  </a:solidFill>
                </a:rPr>
                <a:t>DB 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구축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935191" y="3710626"/>
              <a:ext cx="2699337" cy="24529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latin typeface="+mn-ea"/>
                </a:rPr>
                <a:t>해외시장 정밀도로지도 현황</a:t>
              </a:r>
              <a:endParaRPr lang="en-US" altLang="ko-KR" sz="1100" b="1" dirty="0" smtClean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095" y="4731990"/>
            <a:ext cx="900920" cy="13990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788" y="4749928"/>
            <a:ext cx="888681" cy="13811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012" y="4718746"/>
            <a:ext cx="904205" cy="141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1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직선 연결선 92"/>
          <p:cNvCxnSpPr/>
          <p:nvPr/>
        </p:nvCxnSpPr>
        <p:spPr>
          <a:xfrm>
            <a:off x="4593694" y="2355170"/>
            <a:ext cx="0" cy="301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팀 구성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(Team)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9690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대표자 및 팀원의 </a:t>
            </a:r>
            <a:r>
              <a:rPr lang="ko-KR" altLang="en-US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보유역량</a:t>
            </a:r>
            <a:endParaRPr lang="ko-KR" altLang="en-US" b="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EF2AA18-6C8D-4942-9498-DFD76F434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816457"/>
              </p:ext>
            </p:extLst>
          </p:nvPr>
        </p:nvGraphicFramePr>
        <p:xfrm>
          <a:off x="891961" y="4376793"/>
          <a:ext cx="7574070" cy="1541265"/>
        </p:xfrm>
        <a:graphic>
          <a:graphicData uri="http://schemas.openxmlformats.org/drawingml/2006/table">
            <a:tbl>
              <a:tblPr/>
              <a:tblGrid>
                <a:gridCol w="753493">
                  <a:extLst>
                    <a:ext uri="{9D8B030D-6E8A-4147-A177-3AD203B41FA5}">
                      <a16:colId xmlns:a16="http://schemas.microsoft.com/office/drawing/2014/main" val="545580723"/>
                    </a:ext>
                  </a:extLst>
                </a:gridCol>
                <a:gridCol w="753493">
                  <a:extLst>
                    <a:ext uri="{9D8B030D-6E8A-4147-A177-3AD203B41FA5}">
                      <a16:colId xmlns:a16="http://schemas.microsoft.com/office/drawing/2014/main" val="1149467510"/>
                    </a:ext>
                  </a:extLst>
                </a:gridCol>
                <a:gridCol w="2294513">
                  <a:extLst>
                    <a:ext uri="{9D8B030D-6E8A-4147-A177-3AD203B41FA5}">
                      <a16:colId xmlns:a16="http://schemas.microsoft.com/office/drawing/2014/main" val="2187015328"/>
                    </a:ext>
                  </a:extLst>
                </a:gridCol>
                <a:gridCol w="2948459">
                  <a:extLst>
                    <a:ext uri="{9D8B030D-6E8A-4147-A177-3AD203B41FA5}">
                      <a16:colId xmlns:a16="http://schemas.microsoft.com/office/drawing/2014/main" val="1798545014"/>
                    </a:ext>
                  </a:extLst>
                </a:gridCol>
                <a:gridCol w="824112">
                  <a:extLst>
                    <a:ext uri="{9D8B030D-6E8A-4147-A177-3AD203B41FA5}">
                      <a16:colId xmlns:a16="http://schemas.microsoft.com/office/drawing/2014/main" val="301106491"/>
                    </a:ext>
                  </a:extLst>
                </a:gridCol>
              </a:tblGrid>
              <a:tr h="2852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담당업무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경력 및 학력 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채용시기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069049"/>
                  </a:ext>
                </a:extLst>
              </a:tr>
              <a:tr h="4716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배상훈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 총괄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공학박사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관련분야 특허 보유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정부 및 지자체 출연과제 수행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 9.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834305"/>
                  </a:ext>
                </a:extLst>
              </a:tr>
              <a:tr h="2432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양승태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영상정보분석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공학박사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측량및지형공간정보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기술사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경력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 9.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980531"/>
                  </a:ext>
                </a:extLst>
              </a:tr>
              <a:tr h="270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서성혁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 시뮬레이션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박사과정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 경력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드론운용가능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 9.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917255"/>
                  </a:ext>
                </a:extLst>
              </a:tr>
              <a:tr h="270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정보경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자율주행차량 안전 알고리즘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학사과정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 경력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드론운용가능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 9.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078311"/>
                  </a:ext>
                </a:extLst>
              </a:tr>
            </a:tbl>
          </a:graphicData>
        </a:graphic>
      </p:graphicFrame>
      <p:cxnSp>
        <p:nvCxnSpPr>
          <p:cNvPr id="54" name="직선 연결선 53"/>
          <p:cNvCxnSpPr>
            <a:stCxn id="56" idx="2"/>
            <a:endCxn id="58" idx="0"/>
          </p:cNvCxnSpPr>
          <p:nvPr/>
        </p:nvCxnSpPr>
        <p:spPr>
          <a:xfrm>
            <a:off x="4594648" y="2069781"/>
            <a:ext cx="0" cy="3028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3660681" y="1771512"/>
            <a:ext cx="1867933" cy="171144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대표</a:t>
            </a:r>
            <a:endParaRPr lang="en-US" altLang="ko-KR" sz="800" b="1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660681" y="1941423"/>
            <a:ext cx="1867933" cy="12835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배상훈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660681" y="2202679"/>
            <a:ext cx="1867933" cy="171144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임원</a:t>
            </a:r>
            <a:endParaRPr lang="en-US" altLang="ko-KR" sz="800" b="1" dirty="0">
              <a:solidFill>
                <a:schemeClr val="bg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660681" y="2372590"/>
            <a:ext cx="1867933" cy="12835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양승태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099962" y="2371846"/>
            <a:ext cx="1424366" cy="129102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영상정보분석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9" name="직선 연결선 68"/>
          <p:cNvCxnSpPr>
            <a:stCxn id="58" idx="3"/>
            <a:endCxn id="68" idx="1"/>
          </p:cNvCxnSpPr>
          <p:nvPr/>
        </p:nvCxnSpPr>
        <p:spPr>
          <a:xfrm flipV="1">
            <a:off x="5528613" y="2436397"/>
            <a:ext cx="571348" cy="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5386481" y="2897371"/>
            <a:ext cx="1097012" cy="179218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사원</a:t>
            </a:r>
            <a:endParaRPr lang="en-US" altLang="ko-KR" sz="800" b="1" dirty="0">
              <a:solidFill>
                <a:schemeClr val="bg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2703896" y="2891385"/>
            <a:ext cx="1097012" cy="179218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사원</a:t>
            </a:r>
            <a:endParaRPr lang="en-US" altLang="ko-KR" sz="800" b="1" dirty="0">
              <a:solidFill>
                <a:schemeClr val="bg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703896" y="3079579"/>
            <a:ext cx="1097012" cy="565445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서성혁</a:t>
            </a:r>
            <a:r>
              <a:rPr lang="ko-KR" altLang="en-US" sz="800" dirty="0">
                <a:solidFill>
                  <a:schemeClr val="tx1"/>
                </a:solidFill>
              </a:rPr>
              <a:t> 연구원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386481" y="3077944"/>
            <a:ext cx="1097012" cy="56215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정보경 연구원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cxnSp>
        <p:nvCxnSpPr>
          <p:cNvPr id="97" name="꺾인 연결선 96"/>
          <p:cNvCxnSpPr/>
          <p:nvPr/>
        </p:nvCxnSpPr>
        <p:spPr>
          <a:xfrm rot="16200000" flipH="1">
            <a:off x="4593694" y="1551317"/>
            <a:ext cx="1" cy="2682584"/>
          </a:xfrm>
          <a:prstGeom prst="bentConnector3">
            <a:avLst>
              <a:gd name="adj1" fmla="val -2286000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04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팀 구성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(Team)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9690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대표자 및 팀원의 </a:t>
            </a:r>
            <a:r>
              <a:rPr lang="ko-KR" altLang="en-US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보유역량</a:t>
            </a:r>
            <a:endParaRPr lang="ko-KR" altLang="en-US" b="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0"/>
          <p:cNvSpPr txBox="1">
            <a:spLocks noChangeArrowheads="1"/>
          </p:cNvSpPr>
          <p:nvPr/>
        </p:nvSpPr>
        <p:spPr bwMode="auto">
          <a:xfrm>
            <a:off x="600445" y="1341127"/>
            <a:ext cx="317946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대표자 현황 및 역량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4439" y="1615072"/>
            <a:ext cx="7729115" cy="32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배상훈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13" name="Text Box 30"/>
          <p:cNvSpPr txBox="1">
            <a:spLocks noChangeArrowheads="1"/>
          </p:cNvSpPr>
          <p:nvPr/>
        </p:nvSpPr>
        <p:spPr bwMode="auto">
          <a:xfrm>
            <a:off x="602595" y="5228168"/>
            <a:ext cx="317946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팀원 현황 및 역량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6589" y="5502113"/>
            <a:ext cx="7649439" cy="879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양승태 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공학박사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측량 및 지형공간정보 기술사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관련분야 경력 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30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년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서성혁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교통공학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드론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 관련 연구경력 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3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년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드론운용가능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초경량비행장치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조종자 자격증보유 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정보경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AI,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교통공학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 관련 연구경력 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2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년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드론운용가능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EF2AA18-6C8D-4942-9498-DFD76F434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82011"/>
              </p:ext>
            </p:extLst>
          </p:nvPr>
        </p:nvGraphicFramePr>
        <p:xfrm>
          <a:off x="980996" y="2214952"/>
          <a:ext cx="6749959" cy="1574088"/>
        </p:xfrm>
        <a:graphic>
          <a:graphicData uri="http://schemas.openxmlformats.org/drawingml/2006/table">
            <a:tbl>
              <a:tblPr/>
              <a:tblGrid>
                <a:gridCol w="566668">
                  <a:extLst>
                    <a:ext uri="{9D8B030D-6E8A-4147-A177-3AD203B41FA5}">
                      <a16:colId xmlns:a16="http://schemas.microsoft.com/office/drawing/2014/main" val="545580723"/>
                    </a:ext>
                  </a:extLst>
                </a:gridCol>
                <a:gridCol w="940318">
                  <a:extLst>
                    <a:ext uri="{9D8B030D-6E8A-4147-A177-3AD203B41FA5}">
                      <a16:colId xmlns:a16="http://schemas.microsoft.com/office/drawing/2014/main" val="1149467510"/>
                    </a:ext>
                  </a:extLst>
                </a:gridCol>
                <a:gridCol w="3596186">
                  <a:extLst>
                    <a:ext uri="{9D8B030D-6E8A-4147-A177-3AD203B41FA5}">
                      <a16:colId xmlns:a16="http://schemas.microsoft.com/office/drawing/2014/main" val="218701532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798545014"/>
                    </a:ext>
                  </a:extLst>
                </a:gridCol>
                <a:gridCol w="638675">
                  <a:extLst>
                    <a:ext uri="{9D8B030D-6E8A-4147-A177-3AD203B41FA5}">
                      <a16:colId xmlns:a16="http://schemas.microsoft.com/office/drawing/2014/main" val="4066528603"/>
                    </a:ext>
                  </a:extLst>
                </a:gridCol>
              </a:tblGrid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해당부처</a:t>
                      </a:r>
                      <a:endParaRPr lang="en-US" altLang="ko-KR" sz="900" b="1" kern="0" spc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부처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사업명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수행기간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지원금액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/>
                      </a:r>
                      <a:b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</a:b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(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백만원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069049"/>
                  </a:ext>
                </a:extLst>
              </a:tr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한국연구재단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자율주행차량시대에 대비한 </a:t>
                      </a:r>
                      <a:r>
                        <a:rPr lang="ko-KR" altLang="en-US" sz="900" kern="0" spc="0" dirty="0" err="1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도로지형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 별 최적운행전략 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/>
                      </a:r>
                      <a:b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</a:b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핵심요소기술 개발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2015.05.01. ~</a:t>
                      </a:r>
                      <a:b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</a:b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2018.04.30.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300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834305"/>
                  </a:ext>
                </a:extLst>
              </a:tr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한국과학기술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/>
                      </a:r>
                      <a:b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</a:br>
                      <a:r>
                        <a:rPr lang="ko-KR" altLang="en-US" sz="900" kern="0" spc="0" dirty="0" err="1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정보연구원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고정밀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 </a:t>
                      </a:r>
                      <a:r>
                        <a:rPr lang="ko-KR" altLang="en-US" sz="900" kern="0" spc="0" dirty="0" err="1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교통차량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 주행데이터의 가공 및 분석과 예측모델 개발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2014.03.01. ~ 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2017.11.30.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70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980531"/>
                  </a:ext>
                </a:extLst>
              </a:tr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3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한국교통연구원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스마트 시티의 도로교통체계 </a:t>
                      </a:r>
                      <a:r>
                        <a:rPr lang="ko-KR" altLang="en-US" sz="900" kern="0" spc="0" dirty="0" err="1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실증적용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 중 스마트시티 교통시스템 구축을 위한 공공부분 역할과 스마트시티 교통서비스 도출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2016.10.28. ~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2016.11.30.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10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91725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980996" y="1839511"/>
            <a:ext cx="67499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100" b="1" dirty="0" smtClean="0"/>
              <a:t>&lt; </a:t>
            </a:r>
            <a:r>
              <a:rPr lang="ko-KR" altLang="en-US" sz="1100" b="1" dirty="0" smtClean="0"/>
              <a:t>정부 및 지자체 </a:t>
            </a:r>
            <a:r>
              <a:rPr lang="ko-KR" altLang="en-US" sz="1100" b="1" dirty="0" err="1" smtClean="0"/>
              <a:t>출연과제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기술개발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사업화 과제 등</a:t>
            </a:r>
            <a:r>
              <a:rPr lang="en-US" altLang="ko-KR" sz="1100" b="1" dirty="0" smtClean="0"/>
              <a:t>)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수행실적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&gt;</a:t>
            </a:r>
            <a:endParaRPr lang="en-US" altLang="ko-KR" sz="1100" b="1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F2AA18-6C8D-4942-9498-DFD76F434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80472"/>
              </p:ext>
            </p:extLst>
          </p:nvPr>
        </p:nvGraphicFramePr>
        <p:xfrm>
          <a:off x="980996" y="4087160"/>
          <a:ext cx="6749959" cy="787044"/>
        </p:xfrm>
        <a:graphic>
          <a:graphicData uri="http://schemas.openxmlformats.org/drawingml/2006/table">
            <a:tbl>
              <a:tblPr/>
              <a:tblGrid>
                <a:gridCol w="422652">
                  <a:extLst>
                    <a:ext uri="{9D8B030D-6E8A-4147-A177-3AD203B41FA5}">
                      <a16:colId xmlns:a16="http://schemas.microsoft.com/office/drawing/2014/main" val="545580723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114946751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18701532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93853384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798545014"/>
                    </a:ext>
                  </a:extLst>
                </a:gridCol>
                <a:gridCol w="638675">
                  <a:extLst>
                    <a:ext uri="{9D8B030D-6E8A-4147-A177-3AD203B41FA5}">
                      <a16:colId xmlns:a16="http://schemas.microsoft.com/office/drawing/2014/main" val="4066528603"/>
                    </a:ext>
                  </a:extLst>
                </a:gridCol>
              </a:tblGrid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특허명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출원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출원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 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일자</a:t>
                      </a:r>
                      <a:endParaRPr lang="ko-KR" altLang="en-US" sz="900" kern="0" spc="0" dirty="0" smtClean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출원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 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국가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비고</a:t>
                      </a:r>
                      <a:endParaRPr lang="en-US" altLang="ko-KR" sz="900" b="1" kern="0" spc="0" dirty="0" smtClean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(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등록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/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출원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069049"/>
                  </a:ext>
                </a:extLst>
              </a:tr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공중촬영 영상을 이용한 차량 행태 분석 </a:t>
                      </a:r>
                      <a:endParaRPr lang="en-US" altLang="ko-KR" sz="900" kern="0" spc="0" dirty="0" smtClean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시스템 및 이를 이용한 분석 방법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제 </a:t>
                      </a: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10-2017-0163490</a:t>
                      </a: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2019.10.28.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대한민국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smtClean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등록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83430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80868" y="3718193"/>
            <a:ext cx="67499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100" b="1" dirty="0" smtClean="0"/>
              <a:t>&lt; </a:t>
            </a:r>
            <a:r>
              <a:rPr lang="ko-KR" altLang="en-US" sz="1100" b="1" dirty="0" smtClean="0"/>
              <a:t>특허등록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출원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현황 </a:t>
            </a:r>
            <a:r>
              <a:rPr lang="en-US" altLang="ko-KR" sz="1100" b="1" dirty="0" smtClean="0"/>
              <a:t>&gt;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420815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팀 구성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(Team)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9690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대표자 및 팀원의 </a:t>
            </a:r>
            <a:r>
              <a:rPr lang="ko-KR" altLang="en-US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보유역량</a:t>
            </a:r>
            <a:endParaRPr lang="ko-KR" altLang="en-US" b="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0"/>
          <p:cNvSpPr txBox="1">
            <a:spLocks noChangeArrowheads="1"/>
          </p:cNvSpPr>
          <p:nvPr/>
        </p:nvSpPr>
        <p:spPr bwMode="auto">
          <a:xfrm>
            <a:off x="600445" y="3501008"/>
            <a:ext cx="317946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업무파트너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현황 및 역량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4439" y="3774953"/>
            <a:ext cx="7729115" cy="6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삼아항업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㈜ 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항공이미지의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자동 항공촬영장치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항공촬영 이미지의 정밀도 향상을 위한 영상처리 시스템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지도제작시스템 등 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20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개 이상               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  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관련분야 특허 보유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13" name="Text Box 30"/>
          <p:cNvSpPr txBox="1">
            <a:spLocks noChangeArrowheads="1"/>
          </p:cNvSpPr>
          <p:nvPr/>
        </p:nvSpPr>
        <p:spPr bwMode="auto">
          <a:xfrm>
            <a:off x="600445" y="1341127"/>
            <a:ext cx="317946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추가 인력 고용 계획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9CAF340-4F3F-4E07-A97E-35C03A38C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6936"/>
              </p:ext>
            </p:extLst>
          </p:nvPr>
        </p:nvGraphicFramePr>
        <p:xfrm>
          <a:off x="891961" y="1895102"/>
          <a:ext cx="7574070" cy="957834"/>
        </p:xfrm>
        <a:graphic>
          <a:graphicData uri="http://schemas.openxmlformats.org/drawingml/2006/table">
            <a:tbl>
              <a:tblPr/>
              <a:tblGrid>
                <a:gridCol w="552401">
                  <a:extLst>
                    <a:ext uri="{9D8B030D-6E8A-4147-A177-3AD203B41FA5}">
                      <a16:colId xmlns:a16="http://schemas.microsoft.com/office/drawing/2014/main" val="2216315907"/>
                    </a:ext>
                  </a:extLst>
                </a:gridCol>
                <a:gridCol w="2511342">
                  <a:extLst>
                    <a:ext uri="{9D8B030D-6E8A-4147-A177-3AD203B41FA5}">
                      <a16:colId xmlns:a16="http://schemas.microsoft.com/office/drawing/2014/main" val="1481957309"/>
                    </a:ext>
                  </a:extLst>
                </a:gridCol>
                <a:gridCol w="3512411">
                  <a:extLst>
                    <a:ext uri="{9D8B030D-6E8A-4147-A177-3AD203B41FA5}">
                      <a16:colId xmlns:a16="http://schemas.microsoft.com/office/drawing/2014/main" val="2809994771"/>
                    </a:ext>
                  </a:extLst>
                </a:gridCol>
                <a:gridCol w="997916">
                  <a:extLst>
                    <a:ext uri="{9D8B030D-6E8A-4147-A177-3AD203B41FA5}">
                      <a16:colId xmlns:a16="http://schemas.microsoft.com/office/drawing/2014/main" val="1455798720"/>
                    </a:ext>
                  </a:extLst>
                </a:gridCol>
              </a:tblGrid>
              <a:tr h="24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담당업무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요구되는 경력 및 학력 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채용시기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846824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 </a:t>
                      </a: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분야 전공 학사 이상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 6.</a:t>
                      </a:r>
                      <a:endParaRPr 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72335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</a:t>
                      </a:r>
                      <a:endParaRPr 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교통분야 전공 석사 이상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 6.</a:t>
                      </a:r>
                      <a:endParaRPr lang="en-US" sz="1000" i="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312958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038807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783F273-22DF-413D-BBC1-60F4F828A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617953"/>
              </p:ext>
            </p:extLst>
          </p:nvPr>
        </p:nvGraphicFramePr>
        <p:xfrm>
          <a:off x="889705" y="4481667"/>
          <a:ext cx="7574070" cy="1011864"/>
        </p:xfrm>
        <a:graphic>
          <a:graphicData uri="http://schemas.openxmlformats.org/drawingml/2006/table">
            <a:tbl>
              <a:tblPr/>
              <a:tblGrid>
                <a:gridCol w="552377">
                  <a:extLst>
                    <a:ext uri="{9D8B030D-6E8A-4147-A177-3AD203B41FA5}">
                      <a16:colId xmlns:a16="http://schemas.microsoft.com/office/drawing/2014/main" val="123522307"/>
                    </a:ext>
                  </a:extLst>
                </a:gridCol>
                <a:gridCol w="1188621">
                  <a:extLst>
                    <a:ext uri="{9D8B030D-6E8A-4147-A177-3AD203B41FA5}">
                      <a16:colId xmlns:a16="http://schemas.microsoft.com/office/drawing/2014/main" val="1132419279"/>
                    </a:ext>
                  </a:extLst>
                </a:gridCol>
                <a:gridCol w="2417599">
                  <a:extLst>
                    <a:ext uri="{9D8B030D-6E8A-4147-A177-3AD203B41FA5}">
                      <a16:colId xmlns:a16="http://schemas.microsoft.com/office/drawing/2014/main" val="2346416172"/>
                    </a:ext>
                  </a:extLst>
                </a:gridCol>
                <a:gridCol w="2417599">
                  <a:extLst>
                    <a:ext uri="{9D8B030D-6E8A-4147-A177-3AD203B41FA5}">
                      <a16:colId xmlns:a16="http://schemas.microsoft.com/office/drawing/2014/main" val="2211384569"/>
                    </a:ext>
                  </a:extLst>
                </a:gridCol>
                <a:gridCol w="997874">
                  <a:extLst>
                    <a:ext uri="{9D8B030D-6E8A-4147-A177-3AD203B41FA5}">
                      <a16:colId xmlns:a16="http://schemas.microsoft.com/office/drawing/2014/main" val="592821398"/>
                    </a:ext>
                  </a:extLst>
                </a:gridCol>
              </a:tblGrid>
              <a:tr h="2275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파트너명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주요역량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협력사항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30771"/>
                  </a:ext>
                </a:extLst>
              </a:tr>
              <a:tr h="3790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삼아항업</a:t>
                      </a: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항공영상촬영</a:t>
                      </a: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 </a:t>
                      </a: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Ridar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항공영상공급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’20.5.~</a:t>
                      </a:r>
                      <a:endParaRPr 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35932"/>
                  </a:ext>
                </a:extLst>
              </a:tr>
              <a:tr h="3790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코드프로</a:t>
                      </a:r>
                      <a:r>
                        <a:rPr lang="en-US" altLang="ko-KR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i="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</a:t>
                      </a: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AI,</a:t>
                      </a: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 분석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영상동적정보분석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’20.5.~</a:t>
                      </a:r>
                      <a:endParaRPr lang="en-US" sz="1000" i="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461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8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10294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j-lt"/>
                <a:cs typeface="Times New Roman" pitchFamily="18" charset="0"/>
              </a:rPr>
              <a:t>목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j-lt"/>
                <a:cs typeface="Times New Roman" pitchFamily="18" charset="0"/>
              </a:rPr>
              <a:t> </a:t>
            </a:r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j-lt"/>
                <a:cs typeface="Times New Roman" pitchFamily="18" charset="0"/>
              </a:rPr>
              <a:t>차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j-lt"/>
              <a:cs typeface="Times New Roman" pitchFamily="18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63688" y="2204864"/>
            <a:ext cx="5651104" cy="2999071"/>
            <a:chOff x="1835696" y="1234908"/>
            <a:chExt cx="5651104" cy="2592231"/>
          </a:xfrm>
        </p:grpSpPr>
        <p:grpSp>
          <p:nvGrpSpPr>
            <p:cNvPr id="78" name="그룹 77"/>
            <p:cNvGrpSpPr/>
            <p:nvPr/>
          </p:nvGrpSpPr>
          <p:grpSpPr>
            <a:xfrm>
              <a:off x="1835760" y="1234908"/>
              <a:ext cx="5651040" cy="504000"/>
              <a:chOff x="1835760" y="1103592"/>
              <a:chExt cx="5651040" cy="504000"/>
            </a:xfrm>
          </p:grpSpPr>
          <p:sp>
            <p:nvSpPr>
              <p:cNvPr id="65" name="Text Box 12"/>
              <p:cNvSpPr txBox="1">
                <a:spLocks noChangeArrowheads="1"/>
              </p:cNvSpPr>
              <p:nvPr/>
            </p:nvSpPr>
            <p:spPr bwMode="auto">
              <a:xfrm>
                <a:off x="3491802" y="1130097"/>
                <a:ext cx="2741713" cy="37243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문제인식 </a:t>
                </a:r>
                <a:r>
                  <a:rPr lang="en-US" altLang="ko-KR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(Problem)</a:t>
                </a:r>
              </a:p>
            </p:txBody>
          </p:sp>
          <p:grpSp>
            <p:nvGrpSpPr>
              <p:cNvPr id="70" name="그룹 69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23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67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68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69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66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7" y="1021097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  <a:ea typeface="굴림" pitchFamily="50" charset="-127"/>
                    </a:rPr>
                    <a:t>Ⅰ</a:t>
                  </a:r>
                </a:p>
              </p:txBody>
            </p:sp>
          </p:grpSp>
          <p:sp>
            <p:nvSpPr>
              <p:cNvPr id="63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1835696" y="1930985"/>
              <a:ext cx="5651040" cy="504000"/>
              <a:chOff x="1835760" y="1103592"/>
              <a:chExt cx="5651040" cy="504000"/>
            </a:xfrm>
          </p:grpSpPr>
          <p:sp>
            <p:nvSpPr>
              <p:cNvPr id="86" name="Text Box 12"/>
              <p:cNvSpPr txBox="1">
                <a:spLocks noChangeArrowheads="1"/>
              </p:cNvSpPr>
              <p:nvPr/>
            </p:nvSpPr>
            <p:spPr bwMode="auto">
              <a:xfrm>
                <a:off x="3356481" y="1127801"/>
                <a:ext cx="3012364" cy="37243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</a:rPr>
                  <a:t>실현가능성 </a:t>
                </a:r>
                <a:r>
                  <a:rPr lang="en-US" altLang="ko-KR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</a:rPr>
                  <a:t>(Solution)</a:t>
                </a:r>
              </a:p>
            </p:txBody>
          </p:sp>
          <p:grpSp>
            <p:nvGrpSpPr>
              <p:cNvPr id="87" name="그룹 69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89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91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92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93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90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8" y="1029789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맑은 고딕"/>
                      <a:ea typeface="굴림" pitchFamily="50" charset="-127"/>
                    </a:rPr>
                    <a:t>Ⅱ</a:t>
                  </a:r>
                  <a:endParaRPr lang="en-US" altLang="ko-KR" sz="24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88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1835696" y="2627062"/>
              <a:ext cx="5651040" cy="504000"/>
              <a:chOff x="1835760" y="1103592"/>
              <a:chExt cx="5651040" cy="504000"/>
            </a:xfrm>
          </p:grpSpPr>
          <p:sp>
            <p:nvSpPr>
              <p:cNvPr id="95" name="Text Box 12"/>
              <p:cNvSpPr txBox="1">
                <a:spLocks noChangeArrowheads="1"/>
              </p:cNvSpPr>
              <p:nvPr/>
            </p:nvSpPr>
            <p:spPr bwMode="auto">
              <a:xfrm>
                <a:off x="3480709" y="1130097"/>
                <a:ext cx="2763898" cy="37243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</a:rPr>
                  <a:t>성장전략 </a:t>
                </a:r>
                <a:r>
                  <a:rPr lang="en-US" altLang="ko-KR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</a:rPr>
                  <a:t>(Scale-up)</a:t>
                </a:r>
              </a:p>
            </p:txBody>
          </p:sp>
          <p:grpSp>
            <p:nvGrpSpPr>
              <p:cNvPr id="96" name="그룹 69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98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100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01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02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99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7" y="1029789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</a:rPr>
                    <a:t>Ⅲ</a:t>
                  </a:r>
                  <a:endParaRPr lang="en-US" altLang="ko-KR" sz="24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97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03" name="그룹 102"/>
            <p:cNvGrpSpPr/>
            <p:nvPr/>
          </p:nvGrpSpPr>
          <p:grpSpPr>
            <a:xfrm>
              <a:off x="1835696" y="3323139"/>
              <a:ext cx="5651040" cy="504000"/>
              <a:chOff x="1835760" y="1103592"/>
              <a:chExt cx="5651040" cy="504000"/>
            </a:xfrm>
          </p:grpSpPr>
          <p:sp>
            <p:nvSpPr>
              <p:cNvPr id="104" name="Text Box 12"/>
              <p:cNvSpPr txBox="1">
                <a:spLocks noChangeArrowheads="1"/>
              </p:cNvSpPr>
              <p:nvPr/>
            </p:nvSpPr>
            <p:spPr bwMode="auto">
              <a:xfrm>
                <a:off x="3792784" y="1130097"/>
                <a:ext cx="2139753" cy="37243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팀 구성 </a:t>
                </a:r>
                <a:r>
                  <a:rPr lang="en-US" altLang="ko-KR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(Team)</a:t>
                </a:r>
              </a:p>
            </p:txBody>
          </p:sp>
          <p:grpSp>
            <p:nvGrpSpPr>
              <p:cNvPr id="105" name="그룹 69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107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109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10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11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108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7" y="1029789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</a:rPr>
                    <a:t>Ⅳ</a:t>
                  </a:r>
                  <a:endParaRPr lang="en-US" altLang="ko-KR" sz="24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106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문제인식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(Problem)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5747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b="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</a:t>
            </a:r>
            <a:r>
              <a:rPr lang="ko-KR" altLang="en-US" b="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개발동기</a:t>
            </a:r>
            <a:endParaRPr lang="ko-KR" altLang="en-US" b="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Box 30"/>
          <p:cNvSpPr txBox="1">
            <a:spLocks noChangeArrowheads="1"/>
          </p:cNvSpPr>
          <p:nvPr/>
        </p:nvSpPr>
        <p:spPr bwMode="auto">
          <a:xfrm>
            <a:off x="600445" y="1341127"/>
            <a:ext cx="317946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교통결절점의 높은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사고비율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4440" y="1615072"/>
            <a:ext cx="4693664" cy="6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교차로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터널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교량 등을 포함하는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교통결절점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전체 사고 대비 높은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사고비율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(46.91%)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을 가지는 도로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결절지점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90396"/>
              </p:ext>
            </p:extLst>
          </p:nvPr>
        </p:nvGraphicFramePr>
        <p:xfrm>
          <a:off x="1073041" y="2513281"/>
          <a:ext cx="4176461" cy="97071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40985">
                  <a:extLst>
                    <a:ext uri="{9D8B030D-6E8A-4147-A177-3AD203B41FA5}">
                      <a16:colId xmlns:a16="http://schemas.microsoft.com/office/drawing/2014/main" val="2662009055"/>
                    </a:ext>
                  </a:extLst>
                </a:gridCol>
                <a:gridCol w="627166">
                  <a:extLst>
                    <a:ext uri="{9D8B030D-6E8A-4147-A177-3AD203B41FA5}">
                      <a16:colId xmlns:a16="http://schemas.microsoft.com/office/drawing/2014/main" val="179398799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21570307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48917706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97612981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656047412"/>
                    </a:ext>
                  </a:extLst>
                </a:gridCol>
                <a:gridCol w="504054">
                  <a:extLst>
                    <a:ext uri="{9D8B030D-6E8A-4147-A177-3AD203B41FA5}">
                      <a16:colId xmlns:a16="http://schemas.microsoft.com/office/drawing/2014/main" val="332127299"/>
                    </a:ext>
                  </a:extLst>
                </a:gridCol>
              </a:tblGrid>
              <a:tr h="24267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2017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총합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722814"/>
                  </a:ext>
                </a:extLst>
              </a:tr>
              <a:tr h="24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총 발생건수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273,632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306,830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297,168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286,957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255,407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u="none" strike="noStrike">
                          <a:effectLst/>
                        </a:rPr>
                        <a:t>1,419,994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94363"/>
                  </a:ext>
                </a:extLst>
              </a:tr>
              <a:tr h="24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결절점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124,809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140,745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136,040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133,719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130,863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666,176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0185456"/>
                  </a:ext>
                </a:extLst>
              </a:tr>
              <a:tr h="24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결절점</a:t>
                      </a:r>
                      <a:r>
                        <a:rPr lang="ko-KR" altLang="en-US" sz="800" dirty="0"/>
                        <a:t> 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148,823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166,085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161,128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153,238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124,544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u="none" strike="noStrike" dirty="0">
                          <a:effectLst/>
                        </a:rPr>
                        <a:t>753,818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696264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233278" y="3468493"/>
            <a:ext cx="2016224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출처 </a:t>
            </a:r>
            <a:r>
              <a:rPr lang="en-US" altLang="ko-KR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: TAAS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740840" y="3030820"/>
            <a:ext cx="508662" cy="183043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479626"/>
            <a:ext cx="1784221" cy="2177517"/>
          </a:xfrm>
          <a:prstGeom prst="rect">
            <a:avLst/>
          </a:prstGeom>
        </p:spPr>
      </p:pic>
      <p:sp>
        <p:nvSpPr>
          <p:cNvPr id="38" name="Text Box 30"/>
          <p:cNvSpPr txBox="1">
            <a:spLocks noChangeArrowheads="1"/>
          </p:cNvSpPr>
          <p:nvPr/>
        </p:nvSpPr>
        <p:spPr bwMode="auto">
          <a:xfrm>
            <a:off x="600445" y="4005064"/>
            <a:ext cx="317946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센서에 의존한 자율주행 차량의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사고사례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4440" y="4279009"/>
            <a:ext cx="4693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주행센서에만 의존한 자율주행 차량의 다양한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사고사례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기상 및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도로환경에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따라 급변하는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주행센서의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인식 성공률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4860032" y="4293096"/>
            <a:ext cx="3080365" cy="1773409"/>
            <a:chOff x="1062923" y="4405230"/>
            <a:chExt cx="2861005" cy="1962076"/>
          </a:xfrm>
        </p:grpSpPr>
        <p:sp>
          <p:nvSpPr>
            <p:cNvPr id="46" name="직사각형 45"/>
            <p:cNvSpPr/>
            <p:nvPr/>
          </p:nvSpPr>
          <p:spPr>
            <a:xfrm>
              <a:off x="1066785" y="4405230"/>
              <a:ext cx="2857143" cy="19620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ko-KR" altLang="en-US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grpSp>
          <p:nvGrpSpPr>
            <p:cNvPr id="32" name="그룹 31"/>
            <p:cNvGrpSpPr>
              <a:grpSpLocks noChangeAspect="1"/>
            </p:cNvGrpSpPr>
            <p:nvPr/>
          </p:nvGrpSpPr>
          <p:grpSpPr>
            <a:xfrm>
              <a:off x="1062923" y="4413697"/>
              <a:ext cx="1780885" cy="1953609"/>
              <a:chOff x="1062923" y="4293096"/>
              <a:chExt cx="2026171" cy="2156712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4"/>
              <a:srcRect b="68284"/>
              <a:stretch/>
            </p:blipFill>
            <p:spPr>
              <a:xfrm>
                <a:off x="1062924" y="4293096"/>
                <a:ext cx="1692208" cy="1043932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4"/>
              <a:srcRect t="33337" b="33642"/>
              <a:stretch/>
            </p:blipFill>
            <p:spPr>
              <a:xfrm>
                <a:off x="1062923" y="5362933"/>
                <a:ext cx="1692208" cy="1086875"/>
              </a:xfrm>
              <a:prstGeom prst="rect">
                <a:avLst/>
              </a:prstGeom>
            </p:spPr>
          </p:pic>
          <p:pic>
            <p:nvPicPr>
              <p:cNvPr id="43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091" b="100000" l="777" r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2326886" y="5210006"/>
                <a:ext cx="1222304" cy="302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5" name="모서리가 둥근 직사각형 44"/>
            <p:cNvSpPr/>
            <p:nvPr/>
          </p:nvSpPr>
          <p:spPr>
            <a:xfrm>
              <a:off x="2915816" y="4869998"/>
              <a:ext cx="864096" cy="96804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n w="3175">
                    <a:solidFill>
                      <a:srgbClr val="4F81BD">
                        <a:lumMod val="50000"/>
                        <a:alpha val="15000"/>
                      </a:srgb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sym typeface="Wingdings" panose="05000000000000000000" pitchFamily="2" charset="2"/>
                </a:rPr>
                <a:t>센서 </a:t>
              </a:r>
              <a:endParaRPr lang="en-US" altLang="ko-KR" sz="1100" dirty="0">
                <a:ln w="3175">
                  <a:solidFill>
                    <a:srgbClr val="4F81BD">
                      <a:lumMod val="50000"/>
                      <a:alpha val="1500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dirty="0">
                  <a:ln w="3175">
                    <a:solidFill>
                      <a:srgbClr val="4F81BD">
                        <a:lumMod val="50000"/>
                        <a:alpha val="15000"/>
                      </a:srgb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sym typeface="Wingdings" panose="05000000000000000000" pitchFamily="2" charset="2"/>
                </a:rPr>
                <a:t>인식률 </a:t>
              </a:r>
              <a:endParaRPr lang="en-US" altLang="ko-KR" sz="1100" dirty="0">
                <a:ln w="3175">
                  <a:solidFill>
                    <a:srgbClr val="4F81BD">
                      <a:lumMod val="50000"/>
                      <a:alpha val="1500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dirty="0">
                  <a:ln w="3175">
                    <a:solidFill>
                      <a:srgbClr val="4F81BD">
                        <a:lumMod val="50000"/>
                        <a:alpha val="15000"/>
                      </a:srgb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sym typeface="Wingdings" panose="05000000000000000000" pitchFamily="2" charset="2"/>
                </a:rPr>
                <a:t>하락</a:t>
              </a:r>
              <a:endParaRPr lang="ko-KR" altLang="en-US" sz="1100" dirty="0"/>
            </a:p>
          </p:txBody>
        </p:sp>
      </p:grpSp>
      <p:pic>
        <p:nvPicPr>
          <p:cNvPr id="49" name="_x408140536" descr="EMB000056d842b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024052"/>
            <a:ext cx="1212456" cy="108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_x408141096" descr="EMB000056d842b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350" y="5077075"/>
            <a:ext cx="920420" cy="98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10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30"/>
          <p:cNvSpPr txBox="1">
            <a:spLocks noChangeArrowheads="1"/>
          </p:cNvSpPr>
          <p:nvPr/>
        </p:nvSpPr>
        <p:spPr bwMode="auto">
          <a:xfrm>
            <a:off x="600445" y="1344963"/>
            <a:ext cx="317946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고정밀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도로지도의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필요성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문제인식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(Problem)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5747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b="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</a:t>
            </a:r>
            <a:r>
              <a:rPr lang="ko-KR" altLang="en-US" b="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개발동기</a:t>
            </a:r>
            <a:endParaRPr lang="ko-KR" altLang="en-US" b="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814440" y="1618908"/>
            <a:ext cx="2965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자율주행을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위해 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위치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및 각종 상황인식 정보를 </a:t>
            </a:r>
            <a:r>
              <a:rPr lang="en-US" altLang="ko-KR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실시간으로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제공 필요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차선</a:t>
            </a:r>
            <a:r>
              <a:rPr lang="en-US" altLang="ko-KR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9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교통규제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정보 등을 포함한 </a:t>
            </a:r>
            <a:r>
              <a:rPr lang="en-US" altLang="ko-KR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3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차원 정밀도로지도를 통한 자율주행 </a:t>
            </a:r>
            <a:r>
              <a:rPr lang="ko-KR" altLang="en-US" sz="9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보조데이터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제공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648" y="1554321"/>
            <a:ext cx="2407648" cy="1339466"/>
          </a:xfrm>
          <a:prstGeom prst="rect">
            <a:avLst/>
          </a:prstGeom>
        </p:spPr>
      </p:pic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600445" y="2996952"/>
            <a:ext cx="4115571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고정밀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도로지도의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차별성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4440" y="3270897"/>
            <a:ext cx="6061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노선 중심의 기존 </a:t>
            </a:r>
            <a:r>
              <a:rPr lang="ko-KR" altLang="en-US" sz="9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도로지도는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9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자율주행에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필요한 </a:t>
            </a:r>
            <a:r>
              <a:rPr lang="ko-KR" altLang="en-US" sz="9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차선구분</a:t>
            </a:r>
            <a:r>
              <a:rPr lang="en-US" altLang="ko-KR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9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교통표지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및 </a:t>
            </a:r>
            <a:r>
              <a:rPr lang="ko-KR" altLang="en-US" sz="9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노면표지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등의 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상세정보 제공 어려움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국내 도로 및 자동차 제원을 고려한 </a:t>
            </a:r>
            <a:r>
              <a:rPr lang="ko-KR" altLang="en-US" sz="9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지도정확도</a:t>
            </a:r>
            <a:r>
              <a:rPr lang="en-US" altLang="ko-KR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절대 정확도 </a:t>
            </a:r>
            <a:r>
              <a:rPr lang="en-US" altLang="ko-KR" sz="900" dirty="0" smtClean="0">
                <a:solidFill>
                  <a:srgbClr val="FF0000"/>
                </a:solidFill>
              </a:rPr>
              <a:t>±0.25m </a:t>
            </a:r>
            <a:r>
              <a:rPr lang="ko-KR" altLang="en-US" sz="900" dirty="0" smtClean="0">
                <a:solidFill>
                  <a:srgbClr val="FF0000"/>
                </a:solidFill>
              </a:rPr>
              <a:t>이내</a:t>
            </a:r>
            <a:r>
              <a:rPr lang="en-US" altLang="ko-KR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필요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294193"/>
              </p:ext>
            </p:extLst>
          </p:nvPr>
        </p:nvGraphicFramePr>
        <p:xfrm>
          <a:off x="1140297" y="3995227"/>
          <a:ext cx="6095999" cy="23321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315805488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8211526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83889237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893940613"/>
                    </a:ext>
                  </a:extLst>
                </a:gridCol>
              </a:tblGrid>
              <a:tr h="21677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</a:rPr>
                        <a:t>기존 </a:t>
                      </a:r>
                      <a:r>
                        <a:rPr lang="ko-KR" altLang="en-US" sz="800" b="1" dirty="0" err="1" smtClean="0">
                          <a:solidFill>
                            <a:schemeClr val="bg1"/>
                          </a:solidFill>
                        </a:rPr>
                        <a:t>수치지형도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FFFF00"/>
                          </a:solidFill>
                        </a:rPr>
                        <a:t>정밀도로지도</a:t>
                      </a:r>
                      <a:endParaRPr lang="en-US" altLang="ko-KR" sz="800" b="1" dirty="0" smtClean="0">
                        <a:solidFill>
                          <a:srgbClr val="FFFF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rgbClr val="FFFF00"/>
                          </a:solidFill>
                        </a:rPr>
                        <a:t>(1/500 </a:t>
                      </a:r>
                      <a:r>
                        <a:rPr lang="ko-KR" altLang="en-US" sz="800" b="1" dirty="0" smtClean="0">
                          <a:solidFill>
                            <a:srgbClr val="FFFF00"/>
                          </a:solidFill>
                        </a:rPr>
                        <a:t>수준</a:t>
                      </a:r>
                      <a:r>
                        <a:rPr lang="en-US" altLang="ko-KR" sz="800" b="1" dirty="0" smtClean="0">
                          <a:solidFill>
                            <a:srgbClr val="FFFF00"/>
                          </a:solidFill>
                        </a:rPr>
                        <a:t>)</a:t>
                      </a:r>
                      <a:endParaRPr lang="ko-KR" altLang="en-US" sz="8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571500"/>
                  </a:ext>
                </a:extLst>
              </a:tr>
              <a:tr h="2167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bg1"/>
                          </a:solidFill>
                        </a:rPr>
                        <a:t>비도심지역</a:t>
                      </a:r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(1/5,000)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bg1"/>
                          </a:solidFill>
                        </a:rPr>
                        <a:t>도심지역</a:t>
                      </a:r>
                      <a:r>
                        <a:rPr lang="en-US" altLang="ko-KR" sz="800" b="1" dirty="0" smtClean="0">
                          <a:solidFill>
                            <a:schemeClr val="bg1"/>
                          </a:solidFill>
                        </a:rPr>
                        <a:t>(1/1,000)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737502"/>
                  </a:ext>
                </a:extLst>
              </a:tr>
              <a:tr h="801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지도</a:t>
                      </a:r>
                      <a:endParaRPr lang="ko-KR" altLang="en-US" sz="8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957426"/>
                  </a:ext>
                </a:extLst>
              </a:tr>
              <a:tr h="273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/>
                        <a:t>정확도</a:t>
                      </a:r>
                      <a:endParaRPr lang="ko-KR" altLang="en-US" sz="8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50" dirty="0" err="1" smtClean="0"/>
                        <a:t>평면위치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± 3.5m</a:t>
                      </a:r>
                    </a:p>
                    <a:p>
                      <a:pPr algn="ctr" latinLnBrk="1"/>
                      <a:r>
                        <a:rPr lang="ko-KR" altLang="en-US" sz="750" dirty="0" err="1" smtClean="0"/>
                        <a:t>수직위치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en-US" altLang="ko-KR" sz="750" dirty="0" smtClean="0"/>
                        <a:t>± 1.67m</a:t>
                      </a:r>
                      <a:endParaRPr lang="ko-KR" altLang="en-US" sz="7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50" dirty="0" err="1" smtClean="0"/>
                        <a:t>평면위치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± 0.7m</a:t>
                      </a:r>
                    </a:p>
                    <a:p>
                      <a:pPr algn="ctr" latinLnBrk="1"/>
                      <a:r>
                        <a:rPr lang="ko-KR" altLang="en-US" sz="750" dirty="0" err="1" smtClean="0"/>
                        <a:t>수직위치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± 0.33m</a:t>
                      </a:r>
                      <a:endParaRPr lang="ko-KR" altLang="en-US" sz="75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50" dirty="0" err="1" smtClean="0">
                          <a:solidFill>
                            <a:srgbClr val="FF0000"/>
                          </a:solidFill>
                        </a:rPr>
                        <a:t>평면위치</a:t>
                      </a:r>
                      <a:r>
                        <a:rPr lang="ko-KR" altLang="en-US" sz="75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50" dirty="0" smtClean="0">
                          <a:solidFill>
                            <a:srgbClr val="FF0000"/>
                          </a:solidFill>
                        </a:rPr>
                        <a:t>: ± 0.25m</a:t>
                      </a:r>
                    </a:p>
                    <a:p>
                      <a:pPr algn="ctr" latinLnBrk="1"/>
                      <a:r>
                        <a:rPr lang="ko-KR" altLang="en-US" sz="750" dirty="0" err="1" smtClean="0">
                          <a:solidFill>
                            <a:srgbClr val="FF0000"/>
                          </a:solidFill>
                        </a:rPr>
                        <a:t>수직위치</a:t>
                      </a:r>
                      <a:r>
                        <a:rPr lang="ko-KR" altLang="en-US" sz="75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50" dirty="0" smtClean="0">
                          <a:solidFill>
                            <a:srgbClr val="FF0000"/>
                          </a:solidFill>
                        </a:rPr>
                        <a:t>: ± 0.25m</a:t>
                      </a:r>
                      <a:endParaRPr lang="ko-KR" altLang="en-US" sz="75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575793"/>
                  </a:ext>
                </a:extLst>
              </a:tr>
              <a:tr h="671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/>
                        <a:t>자율주행차</a:t>
                      </a:r>
                      <a:endParaRPr lang="en-US" altLang="ko-KR" sz="800" b="1" dirty="0" smtClean="0"/>
                    </a:p>
                    <a:p>
                      <a:pPr algn="ctr" latinLnBrk="1"/>
                      <a:r>
                        <a:rPr lang="ko-KR" altLang="en-US" sz="800" b="1" dirty="0" err="1" smtClean="0"/>
                        <a:t>지원정보</a:t>
                      </a:r>
                      <a:endParaRPr lang="ko-KR" altLang="en-US" sz="8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50" dirty="0" err="1" smtClean="0"/>
                        <a:t>도로경계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○</a:t>
                      </a:r>
                    </a:p>
                    <a:p>
                      <a:pPr latinLnBrk="1"/>
                      <a:r>
                        <a:rPr lang="ko-KR" altLang="en-US" sz="750" dirty="0" err="1" smtClean="0"/>
                        <a:t>도로중심선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en-US" altLang="ko-KR" sz="750" dirty="0" smtClean="0"/>
                        <a:t>△</a:t>
                      </a:r>
                      <a:endParaRPr lang="ko-KR" altLang="en-US" sz="7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50" dirty="0" err="1" smtClean="0"/>
                        <a:t>도로경계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en-US" altLang="ko-KR" sz="750" dirty="0" smtClean="0"/>
                        <a:t>○</a:t>
                      </a:r>
                      <a:endParaRPr lang="en-US" altLang="ko-KR" sz="750" dirty="0" smtClean="0"/>
                    </a:p>
                    <a:p>
                      <a:pPr latinLnBrk="1"/>
                      <a:r>
                        <a:rPr lang="ko-KR" altLang="en-US" sz="750" dirty="0" err="1" smtClean="0"/>
                        <a:t>도로중심선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en-US" altLang="ko-KR" sz="750" dirty="0" smtClean="0"/>
                        <a:t>○</a:t>
                      </a:r>
                      <a:endParaRPr lang="en-US" altLang="ko-KR" sz="750" dirty="0" smtClean="0"/>
                    </a:p>
                    <a:p>
                      <a:pPr latinLnBrk="1"/>
                      <a:r>
                        <a:rPr lang="ko-KR" altLang="en-US" sz="750" dirty="0" err="1" smtClean="0"/>
                        <a:t>교통표지</a:t>
                      </a:r>
                      <a:r>
                        <a:rPr lang="ko-KR" altLang="en-US" sz="750" dirty="0" smtClean="0"/>
                        <a:t> </a:t>
                      </a:r>
                      <a:r>
                        <a:rPr lang="en-US" altLang="ko-KR" sz="750" dirty="0" smtClean="0"/>
                        <a:t>: </a:t>
                      </a:r>
                      <a:r>
                        <a:rPr lang="en-US" altLang="ko-KR" sz="750" dirty="0" smtClean="0"/>
                        <a:t>△ (</a:t>
                      </a:r>
                      <a:r>
                        <a:rPr lang="ko-KR" altLang="en-US" sz="750" dirty="0" smtClean="0"/>
                        <a:t>위치만</a:t>
                      </a:r>
                      <a:r>
                        <a:rPr lang="en-US" altLang="ko-KR" sz="750" dirty="0" smtClean="0"/>
                        <a:t>)</a:t>
                      </a:r>
                      <a:endParaRPr lang="ko-KR" altLang="en-US" sz="7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50" dirty="0" smtClean="0">
                          <a:solidFill>
                            <a:srgbClr val="FF0000"/>
                          </a:solidFill>
                        </a:rPr>
                        <a:t>차선</a:t>
                      </a:r>
                      <a:r>
                        <a:rPr lang="en-US" altLang="ko-KR" sz="750" baseline="0" dirty="0" smtClean="0">
                          <a:solidFill>
                            <a:srgbClr val="FF0000"/>
                          </a:solidFill>
                        </a:rPr>
                        <a:t> : </a:t>
                      </a:r>
                      <a:r>
                        <a:rPr lang="en-US" altLang="ko-KR" sz="750" dirty="0" smtClean="0">
                          <a:solidFill>
                            <a:srgbClr val="FF0000"/>
                          </a:solidFill>
                        </a:rPr>
                        <a:t>○</a:t>
                      </a:r>
                      <a:endParaRPr lang="en-US" altLang="ko-KR" sz="75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ko-KR" altLang="en-US" sz="750" baseline="0" dirty="0" err="1" smtClean="0">
                          <a:solidFill>
                            <a:srgbClr val="FF0000"/>
                          </a:solidFill>
                        </a:rPr>
                        <a:t>차로중심선</a:t>
                      </a:r>
                      <a:r>
                        <a:rPr lang="ko-KR" altLang="en-US" sz="75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50" baseline="0" dirty="0" smtClean="0">
                          <a:solidFill>
                            <a:srgbClr val="FF0000"/>
                          </a:solidFill>
                        </a:rPr>
                        <a:t>: </a:t>
                      </a:r>
                      <a:r>
                        <a:rPr lang="en-US" altLang="ko-KR" sz="750" dirty="0" smtClean="0">
                          <a:solidFill>
                            <a:srgbClr val="FF0000"/>
                          </a:solidFill>
                        </a:rPr>
                        <a:t>○</a:t>
                      </a:r>
                      <a:endParaRPr lang="en-US" altLang="ko-KR" sz="75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ko-KR" altLang="en-US" sz="750" baseline="0" dirty="0" err="1" smtClean="0"/>
                        <a:t>도로경계</a:t>
                      </a:r>
                      <a:r>
                        <a:rPr lang="ko-KR" altLang="en-US" sz="750" baseline="0" dirty="0" smtClean="0"/>
                        <a:t> </a:t>
                      </a:r>
                      <a:r>
                        <a:rPr lang="en-US" altLang="ko-KR" sz="750" baseline="0" dirty="0" smtClean="0"/>
                        <a:t>: </a:t>
                      </a:r>
                      <a:r>
                        <a:rPr lang="en-US" altLang="ko-KR" sz="750" dirty="0" smtClean="0"/>
                        <a:t>○</a:t>
                      </a:r>
                      <a:endParaRPr lang="en-US" altLang="ko-KR" sz="750" baseline="0" dirty="0" smtClean="0"/>
                    </a:p>
                    <a:p>
                      <a:pPr latinLnBrk="1"/>
                      <a:r>
                        <a:rPr lang="ko-KR" altLang="en-US" sz="750" baseline="0" dirty="0" err="1" smtClean="0"/>
                        <a:t>도로중심선</a:t>
                      </a:r>
                      <a:r>
                        <a:rPr lang="ko-KR" altLang="en-US" sz="750" baseline="0" dirty="0" smtClean="0"/>
                        <a:t> </a:t>
                      </a:r>
                      <a:r>
                        <a:rPr lang="en-US" altLang="ko-KR" sz="750" baseline="0" dirty="0" smtClean="0"/>
                        <a:t>: </a:t>
                      </a:r>
                      <a:r>
                        <a:rPr lang="en-US" altLang="ko-KR" sz="750" dirty="0" smtClean="0"/>
                        <a:t>△ (</a:t>
                      </a:r>
                      <a:r>
                        <a:rPr lang="ko-KR" altLang="en-US" sz="750" dirty="0" smtClean="0"/>
                        <a:t>필요시</a:t>
                      </a:r>
                      <a:r>
                        <a:rPr lang="en-US" altLang="ko-KR" sz="750" dirty="0" smtClean="0"/>
                        <a:t>)</a:t>
                      </a:r>
                      <a:endParaRPr lang="en-US" altLang="ko-KR" sz="750" baseline="0" dirty="0" smtClean="0"/>
                    </a:p>
                    <a:p>
                      <a:pPr latinLnBrk="1"/>
                      <a:r>
                        <a:rPr lang="ko-KR" altLang="en-US" sz="750" baseline="0" dirty="0" err="1" smtClean="0">
                          <a:solidFill>
                            <a:srgbClr val="FF0000"/>
                          </a:solidFill>
                        </a:rPr>
                        <a:t>교통표지</a:t>
                      </a:r>
                      <a:r>
                        <a:rPr lang="ko-KR" altLang="en-US" sz="75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50" baseline="0" dirty="0" smtClean="0">
                          <a:solidFill>
                            <a:srgbClr val="FF0000"/>
                          </a:solidFill>
                        </a:rPr>
                        <a:t>: </a:t>
                      </a:r>
                      <a:r>
                        <a:rPr lang="en-US" altLang="ko-KR" sz="750" dirty="0" smtClean="0">
                          <a:solidFill>
                            <a:srgbClr val="FF0000"/>
                          </a:solidFill>
                        </a:rPr>
                        <a:t>○ (</a:t>
                      </a:r>
                      <a:r>
                        <a:rPr lang="ko-KR" altLang="en-US" sz="750" dirty="0" err="1" smtClean="0">
                          <a:solidFill>
                            <a:srgbClr val="FF0000"/>
                          </a:solidFill>
                        </a:rPr>
                        <a:t>속성입력</a:t>
                      </a:r>
                      <a:r>
                        <a:rPr lang="en-US" altLang="ko-KR" sz="75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altLang="ko-KR" sz="75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 err="1" smtClean="0">
                          <a:solidFill>
                            <a:srgbClr val="FF0000"/>
                          </a:solidFill>
                        </a:rPr>
                        <a:t>노면표지</a:t>
                      </a:r>
                      <a:r>
                        <a:rPr lang="ko-KR" altLang="en-US" sz="75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750" baseline="0" dirty="0" smtClean="0">
                          <a:solidFill>
                            <a:srgbClr val="FF0000"/>
                          </a:solidFill>
                        </a:rPr>
                        <a:t>: </a:t>
                      </a:r>
                      <a:r>
                        <a:rPr lang="en-US" altLang="ko-KR" sz="750" dirty="0" smtClean="0">
                          <a:solidFill>
                            <a:srgbClr val="FF0000"/>
                          </a:solidFill>
                        </a:rPr>
                        <a:t>○ (</a:t>
                      </a:r>
                      <a:r>
                        <a:rPr lang="ko-KR" altLang="en-US" sz="750" dirty="0" err="1" smtClean="0">
                          <a:solidFill>
                            <a:srgbClr val="FF0000"/>
                          </a:solidFill>
                        </a:rPr>
                        <a:t>속성입력</a:t>
                      </a:r>
                      <a:r>
                        <a:rPr lang="en-US" altLang="ko-KR" sz="75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altLang="ko-KR" sz="75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2169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787" y="4440071"/>
            <a:ext cx="1698518" cy="7662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3" y="4440071"/>
            <a:ext cx="1690052" cy="7620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574" y="4440071"/>
            <a:ext cx="1711256" cy="76069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40297" y="6302206"/>
            <a:ext cx="6087533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출처 </a:t>
            </a:r>
            <a:r>
              <a:rPr lang="en-US" altLang="ko-KR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850" dirty="0" err="1" smtClean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자율주행차</a:t>
            </a:r>
            <a:r>
              <a:rPr lang="ko-KR" altLang="en-US" sz="850" dirty="0" smtClean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 지원 등을 위한 정밀도로지도 구축방안 연구 및 시범사업 보고서</a:t>
            </a:r>
            <a:r>
              <a:rPr lang="en-US" altLang="ko-KR" sz="850" dirty="0" smtClean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, 2015, </a:t>
            </a:r>
            <a:r>
              <a:rPr lang="ko-KR" altLang="en-US" sz="850" dirty="0" smtClean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국토지리정보원</a:t>
            </a:r>
            <a:endParaRPr lang="en-US" altLang="ko-KR" sz="850" dirty="0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839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1555425" y="3501008"/>
            <a:ext cx="6040911" cy="2592288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68375">
              <a:spcBef>
                <a:spcPct val="10000"/>
              </a:spcBef>
              <a:buClr>
                <a:srgbClr val="969696"/>
              </a:buClr>
              <a:buSzPct val="80000"/>
            </a:pPr>
            <a:endParaRPr lang="en-US" altLang="ko-KR" sz="8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600445" y="1340768"/>
            <a:ext cx="4115571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고비용의 기존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고정밀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도로지도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제작방식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문제인식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(Problem)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5747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b="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</a:t>
            </a:r>
            <a:r>
              <a:rPr lang="ko-KR" altLang="en-US" b="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개발동기</a:t>
            </a:r>
            <a:endParaRPr lang="ko-KR" altLang="en-US" b="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14440" y="1614713"/>
            <a:ext cx="5269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기존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도로지도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제작방식인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MMS(Mobile Mapping System)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방식은 높은 제작비용을 수반</a:t>
            </a:r>
            <a:endParaRPr lang="en-US" altLang="ko-KR" sz="900" dirty="0" smtClean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제작방식 특성상 시간</a:t>
            </a:r>
            <a:r>
              <a:rPr lang="en-US" altLang="ko-KR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공간적인 측면에서 큰 제약을 가지는 </a:t>
            </a:r>
            <a:r>
              <a:rPr lang="en-US" altLang="ko-KR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기존 </a:t>
            </a:r>
            <a:r>
              <a:rPr lang="en-US" altLang="ko-KR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의 도입과 운용 비용은 </a:t>
            </a:r>
            <a:r>
              <a:rPr lang="ko-KR" altLang="en-US" sz="9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9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도로지도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구축의 가장 큰 진입장벽 요인</a:t>
            </a:r>
            <a:endParaRPr lang="en-US" altLang="ko-KR" sz="900" dirty="0" smtClean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이를 대체하기 위한 합리적인 </a:t>
            </a:r>
            <a:r>
              <a:rPr lang="ko-KR" altLang="en-US" sz="9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도로지도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제작방식 필요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6392"/>
          <a:stretch/>
        </p:blipFill>
        <p:spPr>
          <a:xfrm>
            <a:off x="5826803" y="3789041"/>
            <a:ext cx="1553509" cy="10302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5035803"/>
            <a:ext cx="3816424" cy="877401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3461696" y="3344708"/>
            <a:ext cx="2228368" cy="23470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Mobile Mapping System</a:t>
            </a:r>
            <a:endParaRPr lang="ko-KR" altLang="en-US" sz="12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698762" y="3789040"/>
            <a:ext cx="2809342" cy="507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GPS/INS,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레이더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라이다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센서와 같은 </a:t>
            </a:r>
            <a:r>
              <a:rPr lang="en-US" altLang="ko-KR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/>
            </a:r>
            <a:br>
              <a:rPr lang="en-US" altLang="ko-KR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</a:b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고가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장비를 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활용</a:t>
            </a:r>
            <a:endParaRPr lang="ko-KR" altLang="en-US" sz="900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691680" y="3789040"/>
            <a:ext cx="1008112" cy="4810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00" dirty="0" smtClean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고가의</a:t>
            </a:r>
            <a:endParaRPr lang="en-US" altLang="ko-KR" sz="1000" dirty="0" smtClean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  <a:p>
            <a:pPr lvl="0" algn="ctr"/>
            <a:r>
              <a:rPr lang="ko-KR" altLang="en-US" sz="1000" dirty="0" smtClean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하드웨어 장비</a:t>
            </a:r>
            <a:endParaRPr lang="ko-KR" altLang="en-US" sz="1000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698762" y="4387420"/>
            <a:ext cx="2809342" cy="507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차량진입이 어려운 지점 조사에 제약 보유</a:t>
            </a:r>
            <a:endParaRPr lang="en-US" altLang="ko-KR" sz="900" dirty="0" smtClean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재진입이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힘든 지역을 조사할 때 긴 시간을 소요</a:t>
            </a:r>
            <a:endParaRPr lang="ko-KR" altLang="en-US" sz="900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91680" y="4387420"/>
            <a:ext cx="1008112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000" dirty="0" smtClean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시공간적</a:t>
            </a:r>
            <a:endParaRPr lang="en-US" altLang="ko-KR" sz="1000" dirty="0" smtClean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  <a:p>
            <a:pPr lvl="0" algn="ctr"/>
            <a:r>
              <a:rPr lang="ko-KR" altLang="en-US" sz="1000" dirty="0" smtClean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제약 보유</a:t>
            </a:r>
            <a:endParaRPr lang="ko-KR" altLang="en-US" sz="1000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803" y="4956029"/>
            <a:ext cx="1553509" cy="94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4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문제인식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(Problem)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9466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b="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목적</a:t>
            </a:r>
            <a:r>
              <a:rPr lang="en-US" altLang="ko-KR" b="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(</a:t>
            </a:r>
            <a:r>
              <a:rPr lang="ko-KR" altLang="en-US" b="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필요성</a:t>
            </a:r>
            <a:r>
              <a:rPr lang="en-US" altLang="ko-KR" b="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)</a:t>
            </a:r>
            <a:endParaRPr lang="ko-KR" altLang="en-US" b="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0"/>
          <p:cNvSpPr txBox="1">
            <a:spLocks noChangeArrowheads="1"/>
          </p:cNvSpPr>
          <p:nvPr/>
        </p:nvSpPr>
        <p:spPr bwMode="auto">
          <a:xfrm>
            <a:off x="600445" y="1341127"/>
            <a:ext cx="389954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고속도로 주요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결절지점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대상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고정밀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도로지도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제작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440" y="1615072"/>
            <a:ext cx="5413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드론을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활용한 고속도로 주요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결절지점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도로지도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제작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고정밀항공영상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해상도 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5cm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급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을 활용하여 전국단위의 일관된 위치 오차를 가진 전자지도 제작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pic>
        <p:nvPicPr>
          <p:cNvPr id="1025" name="_x425588280" descr="EMB000017304a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96" y="2419883"/>
            <a:ext cx="2520280" cy="213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064196" y="4534424"/>
            <a:ext cx="2520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800" dirty="0" err="1">
                <a:ln w="3175">
                  <a:solidFill>
                    <a:prstClr val="black">
                      <a:alpha val="15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고정밀</a:t>
            </a:r>
            <a:r>
              <a:rPr lang="ko-KR" altLang="en-US" sz="800" dirty="0">
                <a:ln w="3175">
                  <a:solidFill>
                    <a:prstClr val="black">
                      <a:alpha val="15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 항공영상지도</a:t>
            </a:r>
            <a:endParaRPr lang="en-US" altLang="ko-KR" sz="800" dirty="0">
              <a:ln w="3175">
                <a:solidFill>
                  <a:prstClr val="black">
                    <a:alpha val="1500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1" name="Text Box 30"/>
          <p:cNvSpPr txBox="1">
            <a:spLocks noChangeArrowheads="1"/>
          </p:cNvSpPr>
          <p:nvPr/>
        </p:nvSpPr>
        <p:spPr bwMode="auto">
          <a:xfrm>
            <a:off x="600445" y="4884988"/>
            <a:ext cx="4475611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결절지점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대상 자율주행차량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고안전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교통정보 가공 및 제공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4440" y="5158933"/>
            <a:ext cx="4693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자율협력주행을 위한 여러 위험요소의 상황인지 범위를 시</a:t>
            </a:r>
            <a:r>
              <a:rPr lang="en-US" altLang="ko-KR" sz="900" dirty="0"/>
              <a:t>·</a:t>
            </a:r>
            <a:r>
              <a:rPr lang="ko-KR" altLang="en-US" sz="900" dirty="0"/>
              <a:t>공간적으로 분석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복잡한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기하구조를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가진 도로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결점지점에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대한 분석이 선행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05681" y="2364691"/>
            <a:ext cx="226874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0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실현가능성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(Solution)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35637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b="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</a:t>
            </a:r>
            <a:r>
              <a:rPr lang="ko-KR" altLang="en-US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개발 </a:t>
            </a:r>
            <a:r>
              <a:rPr lang="en-US" altLang="ko-KR" dirty="0"/>
              <a:t>· </a:t>
            </a:r>
            <a:r>
              <a:rPr lang="ko-KR" altLang="en-US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사업화 전략</a:t>
            </a:r>
            <a:endParaRPr lang="ko-KR" altLang="en-US" b="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0"/>
          <p:cNvSpPr txBox="1">
            <a:spLocks noChangeArrowheads="1"/>
          </p:cNvSpPr>
          <p:nvPr/>
        </p:nvSpPr>
        <p:spPr bwMode="auto">
          <a:xfrm>
            <a:off x="600445" y="1341127"/>
            <a:ext cx="6923883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시범지역 </a:t>
            </a:r>
            <a:r>
              <a:rPr lang="ko-KR" altLang="en-US" sz="12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영상데이터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취득 및 </a:t>
            </a:r>
            <a:r>
              <a:rPr lang="ko-KR" altLang="en-US" sz="12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도심부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결절지점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도로지도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제작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4440" y="1615072"/>
            <a:ext cx="4693664" cy="60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시범지역 선정 </a:t>
            </a:r>
            <a:r>
              <a:rPr lang="en-US" altLang="ko-KR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부산 </a:t>
            </a:r>
            <a:r>
              <a:rPr lang="en-US" altLang="ko-KR" sz="900" dirty="0" smtClean="0"/>
              <a:t>· </a:t>
            </a:r>
            <a:r>
              <a:rPr lang="ko-KR" altLang="en-US" sz="900" dirty="0" smtClean="0"/>
              <a:t>경남 고속도로 교통사고 </a:t>
            </a:r>
            <a:r>
              <a:rPr lang="ko-KR" altLang="en-US" sz="900" dirty="0" err="1" smtClean="0"/>
              <a:t>다발지점</a:t>
            </a:r>
            <a:r>
              <a:rPr lang="ko-KR" altLang="en-US" sz="900" dirty="0" smtClean="0"/>
              <a:t> 및 </a:t>
            </a:r>
            <a:r>
              <a:rPr lang="ko-KR" altLang="en-US" sz="900" dirty="0" err="1" smtClean="0"/>
              <a:t>결절지점</a:t>
            </a:r>
            <a:endParaRPr lang="en-US" altLang="ko-KR" sz="9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err="1" smtClean="0"/>
              <a:t>자율주행용</a:t>
            </a:r>
            <a:r>
              <a:rPr lang="ko-KR" altLang="en-US" sz="900" dirty="0" smtClean="0"/>
              <a:t> </a:t>
            </a:r>
            <a:r>
              <a:rPr lang="ko-KR" altLang="en-US" sz="900" dirty="0" err="1" smtClean="0"/>
              <a:t>고정밀</a:t>
            </a:r>
            <a:r>
              <a:rPr lang="ko-KR" altLang="en-US" sz="900" dirty="0" smtClean="0"/>
              <a:t> 전자지도 플랫폼 기술 개발</a:t>
            </a:r>
            <a:endParaRPr lang="en-US" altLang="ko-KR" sz="900" dirty="0"/>
          </a:p>
        </p:txBody>
      </p:sp>
      <p:sp>
        <p:nvSpPr>
          <p:cNvPr id="8" name="Text Box 30"/>
          <p:cNvSpPr txBox="1">
            <a:spLocks noChangeArrowheads="1"/>
          </p:cNvSpPr>
          <p:nvPr/>
        </p:nvSpPr>
        <p:spPr bwMode="auto">
          <a:xfrm>
            <a:off x="600445" y="2480831"/>
            <a:ext cx="6923883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안전성 제고 기술 개발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440" y="2754776"/>
            <a:ext cx="591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자율주행차량 </a:t>
            </a:r>
            <a:r>
              <a:rPr lang="ko-KR" altLang="en-US" sz="9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고안전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교통정보 가공 및 제공 기술 개발</a:t>
            </a:r>
            <a:endParaRPr lang="en-US" altLang="ko-KR" sz="900" dirty="0" smtClean="0"/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smtClean="0"/>
              <a:t>도로 </a:t>
            </a:r>
            <a:r>
              <a:rPr lang="ko-KR" altLang="en-US" sz="900" dirty="0" err="1" smtClean="0"/>
              <a:t>결절지점을</a:t>
            </a:r>
            <a:r>
              <a:rPr lang="ko-KR" altLang="en-US" sz="900" dirty="0" smtClean="0"/>
              <a:t> 대상으로 정확성과 완전성을 향상시킨 기술 개발 통한 지적 재산권 확보</a:t>
            </a:r>
            <a:endParaRPr lang="en-US" altLang="ko-KR" sz="9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13777"/>
              </p:ext>
            </p:extLst>
          </p:nvPr>
        </p:nvGraphicFramePr>
        <p:xfrm>
          <a:off x="1115616" y="3887872"/>
          <a:ext cx="5318388" cy="1800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2796">
                  <a:extLst>
                    <a:ext uri="{9D8B030D-6E8A-4147-A177-3AD203B41FA5}">
                      <a16:colId xmlns:a16="http://schemas.microsoft.com/office/drawing/2014/main" val="2954427594"/>
                    </a:ext>
                  </a:extLst>
                </a:gridCol>
                <a:gridCol w="1772796">
                  <a:extLst>
                    <a:ext uri="{9D8B030D-6E8A-4147-A177-3AD203B41FA5}">
                      <a16:colId xmlns:a16="http://schemas.microsoft.com/office/drawing/2014/main" val="3255188522"/>
                    </a:ext>
                  </a:extLst>
                </a:gridCol>
                <a:gridCol w="1772796">
                  <a:extLst>
                    <a:ext uri="{9D8B030D-6E8A-4147-A177-3AD203B41FA5}">
                      <a16:colId xmlns:a16="http://schemas.microsoft.com/office/drawing/2014/main" val="1589598983"/>
                    </a:ext>
                  </a:extLst>
                </a:gridCol>
              </a:tblGrid>
              <a:tr h="300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추진내용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추진기간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세부내용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883098"/>
                  </a:ext>
                </a:extLst>
              </a:tr>
              <a:tr h="300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시제품 출시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2020.05.</a:t>
                      </a:r>
                      <a:r>
                        <a:rPr lang="en-US" altLang="ko-KR" sz="900" baseline="0" dirty="0" smtClean="0"/>
                        <a:t> ~ 2020. 12.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시제품 출시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61603"/>
                  </a:ext>
                </a:extLst>
              </a:tr>
              <a:tr h="300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홈페이지 제작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2020.05. ~ 2020.06.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홍보용 홈페이지 제작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6604882"/>
                  </a:ext>
                </a:extLst>
              </a:tr>
              <a:tr h="300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지적재산권 </a:t>
                      </a:r>
                      <a:r>
                        <a:rPr lang="ko-KR" altLang="en-US" sz="900" dirty="0" err="1" smtClean="0"/>
                        <a:t>출원등록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2020.07.</a:t>
                      </a:r>
                      <a:r>
                        <a:rPr lang="en-US" altLang="ko-KR" sz="900" baseline="0" dirty="0" smtClean="0"/>
                        <a:t> ~ 2021.04.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특허 </a:t>
                      </a:r>
                      <a:r>
                        <a:rPr lang="en-US" altLang="ko-KR" sz="900" dirty="0" smtClean="0"/>
                        <a:t>2</a:t>
                      </a:r>
                      <a:r>
                        <a:rPr lang="ko-KR" altLang="en-US" sz="900" dirty="0" smtClean="0"/>
                        <a:t>건 </a:t>
                      </a:r>
                      <a:r>
                        <a:rPr lang="ko-KR" altLang="en-US" sz="900" dirty="0" err="1" smtClean="0"/>
                        <a:t>출원등록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4902725"/>
                  </a:ext>
                </a:extLst>
              </a:tr>
              <a:tr h="300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투자유치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2021.02. ~ 2021.09.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기술신용보증기금등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8348239"/>
                  </a:ext>
                </a:extLst>
              </a:tr>
              <a:tr h="3000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글로벌 진출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2020.02 ~</a:t>
                      </a:r>
                      <a:endParaRPr lang="ko-KR" alt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미국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유럽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중국 등</a:t>
                      </a: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8616399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115616" y="3491515"/>
            <a:ext cx="5318388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100" b="1" dirty="0" smtClean="0"/>
              <a:t>&lt; </a:t>
            </a:r>
            <a:r>
              <a:rPr lang="ko-KR" altLang="en-US" sz="1100" b="1" dirty="0" smtClean="0"/>
              <a:t>사업 추진일정 </a:t>
            </a:r>
            <a:r>
              <a:rPr lang="en-US" altLang="ko-KR" sz="1100" b="1" dirty="0" smtClean="0"/>
              <a:t>&gt;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117256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083" y="1612475"/>
            <a:ext cx="2615333" cy="2032549"/>
          </a:xfrm>
          <a:prstGeom prst="rect">
            <a:avLst/>
          </a:prstGeom>
        </p:spPr>
      </p:pic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실현가능성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(Solution)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46666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b="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</a:t>
            </a:r>
            <a:r>
              <a:rPr lang="ko-KR" altLang="en-US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시장분석 및 경쟁력 확보방안</a:t>
            </a:r>
            <a:endParaRPr lang="ko-KR" altLang="en-US" b="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0"/>
          <p:cNvSpPr txBox="1">
            <a:spLocks noChangeArrowheads="1"/>
          </p:cNvSpPr>
          <p:nvPr/>
        </p:nvSpPr>
        <p:spPr bwMode="auto">
          <a:xfrm>
            <a:off x="600445" y="1341127"/>
            <a:ext cx="317946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시장분석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440" y="1615072"/>
            <a:ext cx="6637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정부 </a:t>
            </a:r>
            <a:r>
              <a:rPr lang="en-US" altLang="ko-KR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정밀도로지도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제작 및 위성항법시스템 상시관측소를 추가 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구축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국토지리정보원 </a:t>
            </a:r>
            <a:r>
              <a:rPr lang="en-US" altLang="ko-KR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2018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년부터 국가정밀도로지도 제작을 위하여 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측량으로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도로정보를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추출 중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이에 따라 민간 업체에서 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방식으로 정밀도로지도를 제작하고 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연구개발 중</a:t>
            </a:r>
            <a:endParaRPr lang="en-US" altLang="ko-KR" sz="900" dirty="0" smtClean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고속도로의 정밀도로지도를 </a:t>
            </a:r>
            <a:r>
              <a:rPr lang="en-US" altLang="ko-KR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2020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년 완성 목표로 제작</a:t>
            </a:r>
            <a:endParaRPr lang="en-US" altLang="ko-KR" sz="900" dirty="0" smtClean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대부분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업체들은 지도제작에만 국한되어 있는 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현실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자율주행차완성업체에서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정밀도로지도제작을 위하여 시범제작 및 </a:t>
            </a: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연구개발 중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pSp>
        <p:nvGrpSpPr>
          <p:cNvPr id="256" name="그룹 255"/>
          <p:cNvGrpSpPr/>
          <p:nvPr/>
        </p:nvGrpSpPr>
        <p:grpSpPr>
          <a:xfrm>
            <a:off x="827584" y="3789040"/>
            <a:ext cx="7488832" cy="2454678"/>
            <a:chOff x="572626" y="3710626"/>
            <a:chExt cx="7488832" cy="2454678"/>
          </a:xfrm>
        </p:grpSpPr>
        <p:sp>
          <p:nvSpPr>
            <p:cNvPr id="14" name="AutoShape 177"/>
            <p:cNvSpPr>
              <a:spLocks noChangeArrowheads="1"/>
            </p:cNvSpPr>
            <p:nvPr/>
          </p:nvSpPr>
          <p:spPr bwMode="auto">
            <a:xfrm>
              <a:off x="572626" y="3861047"/>
              <a:ext cx="7488832" cy="2304257"/>
            </a:xfrm>
            <a:prstGeom prst="roundRect">
              <a:avLst>
                <a:gd name="adj" fmla="val 748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tIns="0" bIns="0" anchor="ctr"/>
            <a:lstStyle/>
            <a:p>
              <a:endParaRPr lang="ko-KR" altLang="en-US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16" name="AutoShape 177"/>
            <p:cNvSpPr>
              <a:spLocks noChangeArrowheads="1"/>
            </p:cNvSpPr>
            <p:nvPr/>
          </p:nvSpPr>
          <p:spPr bwMode="auto">
            <a:xfrm>
              <a:off x="730458" y="4006975"/>
              <a:ext cx="2311208" cy="2014313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tIns="0" bIns="0" anchor="ctr"/>
            <a:lstStyle/>
            <a:p>
              <a:endParaRPr lang="ko-KR" altLang="en-US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49" name="AutoShape 177"/>
            <p:cNvSpPr>
              <a:spLocks noChangeArrowheads="1"/>
            </p:cNvSpPr>
            <p:nvPr/>
          </p:nvSpPr>
          <p:spPr bwMode="auto">
            <a:xfrm>
              <a:off x="3150589" y="4004245"/>
              <a:ext cx="2311208" cy="2017043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tIns="0" bIns="0" anchor="ctr"/>
            <a:lstStyle/>
            <a:p>
              <a:endParaRPr lang="ko-KR" altLang="en-US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50" name="AutoShape 177"/>
            <p:cNvSpPr>
              <a:spLocks noChangeArrowheads="1"/>
            </p:cNvSpPr>
            <p:nvPr/>
          </p:nvSpPr>
          <p:spPr bwMode="auto">
            <a:xfrm>
              <a:off x="5570718" y="4004587"/>
              <a:ext cx="2311208" cy="2016702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tIns="0" bIns="0" anchor="ctr"/>
            <a:lstStyle/>
            <a:p>
              <a:endParaRPr lang="ko-KR" altLang="en-US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820620" y="4092440"/>
              <a:ext cx="2150437" cy="3224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100" b="1" dirty="0" err="1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국토교통부</a:t>
              </a:r>
              <a:endPara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231894" y="4093184"/>
              <a:ext cx="2156617" cy="3224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100" b="1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국토지리정보원</a:t>
              </a:r>
              <a:endPara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647978" y="4092439"/>
              <a:ext cx="2156688" cy="3224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100" b="1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현대 </a:t>
              </a:r>
              <a:r>
                <a:rPr lang="en-US" altLang="ko-KR" sz="1100" b="1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M&amp;N</a:t>
              </a:r>
              <a:endPara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814440" y="4519927"/>
              <a:ext cx="1179655" cy="4154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anchor="ctr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700" dirty="0" err="1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자율주행차</a:t>
              </a:r>
              <a:r>
                <a:rPr lang="ko-KR" altLang="en-US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 인프라</a:t>
              </a:r>
              <a:endParaRPr lang="en-US" altLang="ko-KR" sz="7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endParaRPr>
            </a:p>
            <a:p>
              <a:pPr lvl="0" algn="ctr">
                <a:lnSpc>
                  <a:spcPct val="150000"/>
                </a:lnSpc>
              </a:pPr>
              <a:r>
                <a:rPr lang="en-US" altLang="ko-KR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(</a:t>
              </a:r>
              <a:r>
                <a:rPr lang="ko-KR" altLang="en-US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도로</a:t>
              </a:r>
              <a:r>
                <a:rPr lang="en-US" altLang="ko-KR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, </a:t>
              </a:r>
              <a:r>
                <a:rPr lang="ko-KR" altLang="en-US" sz="700" dirty="0" err="1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특화도시</a:t>
              </a:r>
              <a:r>
                <a:rPr lang="ko-KR" altLang="en-US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 등</a:t>
              </a:r>
              <a:r>
                <a:rPr lang="en-US" altLang="ko-KR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) </a:t>
              </a:r>
              <a:r>
                <a:rPr lang="ko-KR" altLang="en-US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구축</a:t>
              </a:r>
              <a:endParaRPr lang="en-US" altLang="ko-KR" sz="7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231894" y="4523485"/>
              <a:ext cx="1179655" cy="4154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anchor="ctr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700" dirty="0" err="1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srgbClr val="FF0000"/>
                  </a:solidFill>
                </a:rPr>
                <a:t>점군</a:t>
              </a:r>
              <a:r>
                <a:rPr lang="ko-KR" altLang="en-US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srgbClr val="FF0000"/>
                  </a:solidFill>
                </a:rPr>
                <a:t> 데이터 기반</a:t>
              </a:r>
              <a:endParaRPr lang="en-US" altLang="ko-KR" sz="7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endParaRPr>
            </a:p>
            <a:p>
              <a:pPr lvl="0" algn="ctr">
                <a:lnSpc>
                  <a:spcPct val="150000"/>
                </a:lnSpc>
              </a:pPr>
              <a:r>
                <a:rPr lang="ko-KR" altLang="en-US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자율주행 기술 개발 지원</a:t>
              </a:r>
              <a:endParaRPr lang="en-US" altLang="ko-KR" sz="7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652553" y="4519927"/>
              <a:ext cx="1179655" cy="4154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anchor="ctr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ko-KR" altLang="en-US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자체 </a:t>
              </a:r>
              <a:r>
                <a:rPr lang="ko-KR" altLang="en-US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srgbClr val="FF0000"/>
                  </a:solidFill>
                </a:rPr>
                <a:t>벡터 데이터 기반</a:t>
              </a:r>
              <a:endParaRPr lang="en-US" altLang="ko-KR" sz="7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endParaRPr>
            </a:p>
            <a:p>
              <a:pPr lvl="0" algn="ctr">
                <a:lnSpc>
                  <a:spcPct val="150000"/>
                </a:lnSpc>
              </a:pPr>
              <a:r>
                <a:rPr lang="ko-KR" altLang="en-US" sz="700" dirty="0" smtClean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rPr>
                <a:t>자율주행 기술 개발</a:t>
              </a:r>
              <a:endParaRPr lang="en-US" altLang="ko-KR" sz="7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4166" y="4519927"/>
              <a:ext cx="913605" cy="13975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3258" y="4519927"/>
              <a:ext cx="911708" cy="1397500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96219" y="4519927"/>
              <a:ext cx="908033" cy="1395101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814440" y="5015165"/>
              <a:ext cx="1178437" cy="902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en-US" altLang="ko-KR" sz="700" dirty="0" smtClean="0">
                  <a:solidFill>
                    <a:schemeClr val="tx1"/>
                  </a:solidFill>
                </a:rPr>
                <a:t>’20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년까지 전국 고속도로 </a:t>
              </a:r>
              <a:r>
                <a:rPr lang="en-US" altLang="ko-KR" sz="700" dirty="0" smtClean="0">
                  <a:solidFill>
                    <a:schemeClr val="tx1"/>
                  </a:solidFill>
                </a:rPr>
                <a:t>C-ITS 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구축 및 정밀도로지도 지원 지속</a:t>
              </a:r>
              <a:endParaRPr lang="en-US" altLang="ko-KR" sz="70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700" dirty="0" err="1" smtClean="0">
                  <a:solidFill>
                    <a:schemeClr val="tx1"/>
                  </a:solidFill>
                </a:rPr>
                <a:t>특화도시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 정밀도로지도 지원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231894" y="5015165"/>
              <a:ext cx="1178437" cy="902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ko-KR" altLang="en-US" sz="700" dirty="0" smtClean="0">
                  <a:solidFill>
                    <a:schemeClr val="tx1"/>
                  </a:solidFill>
                </a:rPr>
                <a:t>국토지리정보원 정밀도로 지도 활용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700" dirty="0" smtClean="0">
                  <a:solidFill>
                    <a:schemeClr val="tx1"/>
                  </a:solidFill>
                </a:rPr>
                <a:t>여의도 일대 구축</a:t>
              </a:r>
              <a:r>
                <a:rPr lang="en-US" altLang="ko-KR" sz="700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700" dirty="0" smtClean="0">
                  <a:solidFill>
                    <a:schemeClr val="tx1"/>
                  </a:solidFill>
                </a:rPr>
              </a:br>
              <a:r>
                <a:rPr lang="en-US" altLang="ko-KR" sz="7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구축</a:t>
              </a:r>
              <a:r>
                <a:rPr lang="en-US" altLang="ko-KR" sz="7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제공 완료</a:t>
              </a:r>
              <a:r>
                <a:rPr lang="en-US" altLang="ko-KR" sz="700" dirty="0" smtClean="0">
                  <a:solidFill>
                    <a:schemeClr val="tx1"/>
                  </a:solidFill>
                </a:rPr>
                <a:t>)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647978" y="5012766"/>
              <a:ext cx="1178437" cy="902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en-US" altLang="ko-KR" sz="700" dirty="0" smtClean="0">
                  <a:solidFill>
                    <a:schemeClr val="tx1"/>
                  </a:solidFill>
                </a:rPr>
                <a:t>ADAS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지도</a:t>
              </a:r>
              <a:r>
                <a:rPr lang="en-US" altLang="ko-KR" sz="7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정밀도로지도 구축</a:t>
              </a:r>
              <a:r>
                <a:rPr lang="en-US" altLang="ko-KR" sz="7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700" dirty="0" smtClean="0">
                  <a:solidFill>
                    <a:schemeClr val="tx1"/>
                  </a:solidFill>
                </a:rPr>
                <a:t>활용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2935191" y="3710626"/>
              <a:ext cx="2699337" cy="24529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latin typeface="+mn-ea"/>
                </a:rPr>
                <a:t>국내 정밀도로지도 현황</a:t>
              </a:r>
              <a:endParaRPr lang="en-US" altLang="ko-KR" sz="1100" b="1" dirty="0" smtClean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65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65795" y="4624593"/>
            <a:ext cx="7061498" cy="1170497"/>
            <a:chOff x="1289125" y="4481502"/>
            <a:chExt cx="7061498" cy="1170497"/>
          </a:xfrm>
        </p:grpSpPr>
        <p:grpSp>
          <p:nvGrpSpPr>
            <p:cNvPr id="18" name="그룹 17"/>
            <p:cNvGrpSpPr>
              <a:grpSpLocks noChangeAspect="1"/>
            </p:cNvGrpSpPr>
            <p:nvPr/>
          </p:nvGrpSpPr>
          <p:grpSpPr>
            <a:xfrm>
              <a:off x="1289125" y="4481502"/>
              <a:ext cx="7061498" cy="1170497"/>
              <a:chOff x="611560" y="3066999"/>
              <a:chExt cx="7371514" cy="1669965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611560" y="3068960"/>
                <a:ext cx="1611910" cy="1666880"/>
                <a:chOff x="6165303" y="4249461"/>
                <a:chExt cx="1611910" cy="1666880"/>
              </a:xfrm>
            </p:grpSpPr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165303" y="4249461"/>
                  <a:ext cx="361950" cy="1666875"/>
                </a:xfrm>
                <a:prstGeom prst="rect">
                  <a:avLst/>
                </a:prstGeom>
              </p:spPr>
            </p:pic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429818" y="4249462"/>
                  <a:ext cx="361950" cy="1666875"/>
                </a:xfrm>
                <a:prstGeom prst="rect">
                  <a:avLst/>
                </a:prstGeom>
              </p:spPr>
            </p:pic>
            <p:pic>
              <p:nvPicPr>
                <p:cNvPr id="46" name="그림 4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761858" y="4249463"/>
                  <a:ext cx="361950" cy="1666875"/>
                </a:xfrm>
                <a:prstGeom prst="rect">
                  <a:avLst/>
                </a:prstGeom>
              </p:spPr>
            </p:pic>
            <p:pic>
              <p:nvPicPr>
                <p:cNvPr id="47" name="그림 46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081104" y="4249463"/>
                  <a:ext cx="361950" cy="1666875"/>
                </a:xfrm>
                <a:prstGeom prst="rect">
                  <a:avLst/>
                </a:prstGeom>
              </p:spPr>
            </p:pic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415263" y="4249466"/>
                  <a:ext cx="361950" cy="1666875"/>
                </a:xfrm>
                <a:prstGeom prst="rect">
                  <a:avLst/>
                </a:prstGeom>
              </p:spPr>
            </p:pic>
          </p:grpSp>
          <p:grpSp>
            <p:nvGrpSpPr>
              <p:cNvPr id="20" name="그룹 19"/>
              <p:cNvGrpSpPr/>
              <p:nvPr/>
            </p:nvGrpSpPr>
            <p:grpSpPr>
              <a:xfrm>
                <a:off x="2195736" y="3068960"/>
                <a:ext cx="1611910" cy="1666880"/>
                <a:chOff x="6165303" y="4249461"/>
                <a:chExt cx="1611910" cy="1666880"/>
              </a:xfrm>
            </p:grpSpPr>
            <p:pic>
              <p:nvPicPr>
                <p:cNvPr id="39" name="그림 3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165303" y="4249461"/>
                  <a:ext cx="361950" cy="1666875"/>
                </a:xfrm>
                <a:prstGeom prst="rect">
                  <a:avLst/>
                </a:prstGeom>
              </p:spPr>
            </p:pic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429818" y="4249462"/>
                  <a:ext cx="361950" cy="1666875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761858" y="4249463"/>
                  <a:ext cx="361950" cy="1666875"/>
                </a:xfrm>
                <a:prstGeom prst="rect">
                  <a:avLst/>
                </a:prstGeom>
              </p:spPr>
            </p:pic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081104" y="4249463"/>
                  <a:ext cx="361950" cy="1666875"/>
                </a:xfrm>
                <a:prstGeom prst="rect">
                  <a:avLst/>
                </a:prstGeom>
              </p:spPr>
            </p:pic>
            <p:pic>
              <p:nvPicPr>
                <p:cNvPr id="43" name="그림 4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415263" y="4249466"/>
                  <a:ext cx="361950" cy="1666875"/>
                </a:xfrm>
                <a:prstGeom prst="rect">
                  <a:avLst/>
                </a:prstGeom>
              </p:spPr>
            </p:pic>
          </p:grpSp>
          <p:grpSp>
            <p:nvGrpSpPr>
              <p:cNvPr id="23" name="그룹 22"/>
              <p:cNvGrpSpPr/>
              <p:nvPr/>
            </p:nvGrpSpPr>
            <p:grpSpPr>
              <a:xfrm>
                <a:off x="5404061" y="3070084"/>
                <a:ext cx="1620749" cy="1666880"/>
                <a:chOff x="6156464" y="4249461"/>
                <a:chExt cx="1620749" cy="1666880"/>
              </a:xfrm>
            </p:grpSpPr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156464" y="4249461"/>
                  <a:ext cx="361950" cy="1666874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429818" y="4249462"/>
                  <a:ext cx="361950" cy="1666875"/>
                </a:xfrm>
                <a:prstGeom prst="rect">
                  <a:avLst/>
                </a:prstGeom>
              </p:spPr>
            </p:pic>
            <p:pic>
              <p:nvPicPr>
                <p:cNvPr id="36" name="그림 3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761858" y="4249463"/>
                  <a:ext cx="361950" cy="1666875"/>
                </a:xfrm>
                <a:prstGeom prst="rect">
                  <a:avLst/>
                </a:prstGeom>
              </p:spPr>
            </p:pic>
            <p:pic>
              <p:nvPicPr>
                <p:cNvPr id="37" name="그림 36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081104" y="4249463"/>
                  <a:ext cx="361950" cy="1666875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415263" y="4249466"/>
                  <a:ext cx="361950" cy="1666875"/>
                </a:xfrm>
                <a:prstGeom prst="rect">
                  <a:avLst/>
                </a:prstGeom>
              </p:spPr>
            </p:pic>
          </p:grpSp>
          <p:grpSp>
            <p:nvGrpSpPr>
              <p:cNvPr id="24" name="그룹 23"/>
              <p:cNvGrpSpPr/>
              <p:nvPr/>
            </p:nvGrpSpPr>
            <p:grpSpPr>
              <a:xfrm>
                <a:off x="7024569" y="3066999"/>
                <a:ext cx="958505" cy="1666877"/>
                <a:chOff x="6165303" y="4249461"/>
                <a:chExt cx="958505" cy="1666877"/>
              </a:xfrm>
            </p:grpSpPr>
            <p:pic>
              <p:nvPicPr>
                <p:cNvPr id="31" name="그림 30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165303" y="4249461"/>
                  <a:ext cx="361950" cy="1666875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429818" y="4249462"/>
                  <a:ext cx="361950" cy="1666875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761858" y="4249463"/>
                  <a:ext cx="361950" cy="1666875"/>
                </a:xfrm>
                <a:prstGeom prst="rect">
                  <a:avLst/>
                </a:prstGeom>
              </p:spPr>
            </p:pic>
          </p:grpSp>
          <p:grpSp>
            <p:nvGrpSpPr>
              <p:cNvPr id="25" name="그룹 24"/>
              <p:cNvGrpSpPr/>
              <p:nvPr/>
            </p:nvGrpSpPr>
            <p:grpSpPr>
              <a:xfrm>
                <a:off x="3800127" y="3068955"/>
                <a:ext cx="1611910" cy="1666880"/>
                <a:chOff x="6165303" y="4249461"/>
                <a:chExt cx="1611910" cy="1666880"/>
              </a:xfrm>
            </p:grpSpPr>
            <p:pic>
              <p:nvPicPr>
                <p:cNvPr id="26" name="그림 2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165303" y="4249461"/>
                  <a:ext cx="361950" cy="1666875"/>
                </a:xfrm>
                <a:prstGeom prst="rect">
                  <a:avLst/>
                </a:prstGeom>
              </p:spPr>
            </p:pic>
            <p:pic>
              <p:nvPicPr>
                <p:cNvPr id="27" name="그림 26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429818" y="4249462"/>
                  <a:ext cx="361950" cy="1666875"/>
                </a:xfrm>
                <a:prstGeom prst="rect">
                  <a:avLst/>
                </a:prstGeom>
              </p:spPr>
            </p:pic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761858" y="4249463"/>
                  <a:ext cx="361950" cy="1666875"/>
                </a:xfrm>
                <a:prstGeom prst="rect">
                  <a:avLst/>
                </a:prstGeom>
              </p:spPr>
            </p:pic>
            <p:pic>
              <p:nvPicPr>
                <p:cNvPr id="29" name="그림 28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081104" y="4249463"/>
                  <a:ext cx="361950" cy="1666875"/>
                </a:xfrm>
                <a:prstGeom prst="rect">
                  <a:avLst/>
                </a:prstGeom>
              </p:spPr>
            </p:pic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415263" y="4249466"/>
                  <a:ext cx="361950" cy="166687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3162" y="4894211"/>
              <a:ext cx="598275" cy="526743"/>
            </a:xfrm>
            <a:prstGeom prst="rect">
              <a:avLst/>
            </a:prstGeom>
          </p:spPr>
        </p:pic>
      </p:grpSp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실현가능성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(Solution)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46666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b="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</a:t>
            </a:r>
            <a:r>
              <a:rPr lang="ko-KR" altLang="en-US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시장분석 및 경쟁력 확보방안</a:t>
            </a:r>
            <a:endParaRPr lang="ko-KR" altLang="en-US" b="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30"/>
          <p:cNvSpPr txBox="1">
            <a:spLocks noChangeArrowheads="1"/>
          </p:cNvSpPr>
          <p:nvPr/>
        </p:nvSpPr>
        <p:spPr bwMode="auto">
          <a:xfrm>
            <a:off x="602412" y="1340768"/>
            <a:ext cx="317946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경쟁력 확보방안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6406" y="1614713"/>
            <a:ext cx="56278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항공영상사진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해상도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5cm)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을 활용하여 전국단위의 정밀한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위치오차를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가진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도로지도를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제작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UAV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를 이용하여 상시 갱신이 가능하고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돌발상황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공사지점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차선제한지점등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에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대처가능한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정보제공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AI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와 빅데이터 기술을 도입하여 </a:t>
            </a: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고안전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자율주행기술로 접근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9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교통공학적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알고리즘을 바탕으로 차별화된 안전성 기술개발 및 제공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3D Map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과 디지털 트윈 기술로 발전하여 </a:t>
            </a:r>
            <a:r>
              <a: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4</a:t>
            </a:r>
            <a:r>
              <a:rPr lang="ko-KR" altLang="en-US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차산업분야에 경쟁력 확보</a:t>
            </a: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pSp>
        <p:nvGrpSpPr>
          <p:cNvPr id="2" name="그룹 1"/>
          <p:cNvGrpSpPr>
            <a:grpSpLocks noChangeAspect="1"/>
          </p:cNvGrpSpPr>
          <p:nvPr/>
        </p:nvGrpSpPr>
        <p:grpSpPr>
          <a:xfrm>
            <a:off x="6006839" y="3597473"/>
            <a:ext cx="2419685" cy="2121768"/>
            <a:chOff x="1442120" y="3251448"/>
            <a:chExt cx="3129880" cy="2744522"/>
          </a:xfrm>
        </p:grpSpPr>
        <p:pic>
          <p:nvPicPr>
            <p:cNvPr id="10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2120" y="32514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4520" y="34038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920" y="35562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9320" y="37086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38610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직사각형 49"/>
          <p:cNvSpPr/>
          <p:nvPr/>
        </p:nvSpPr>
        <p:spPr>
          <a:xfrm>
            <a:off x="3508179" y="3845825"/>
            <a:ext cx="1862139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ko-KR" altLang="en-US" sz="700" dirty="0" smtClean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차량제한구역과 관계없는 지도 제작</a:t>
            </a:r>
            <a:endParaRPr lang="en-US" altLang="ko-KR" sz="700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en-US" altLang="ko-KR" sz="700" dirty="0" smtClean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UAV</a:t>
            </a:r>
            <a:r>
              <a:rPr lang="ko-KR" altLang="en-US" sz="700" dirty="0" smtClean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를 통한 상시 갱신</a:t>
            </a:r>
            <a:endParaRPr lang="en-US" altLang="ko-KR" sz="700" dirty="0" smtClean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793" y="4569784"/>
            <a:ext cx="638175" cy="685800"/>
          </a:xfrm>
          <a:prstGeom prst="rect">
            <a:avLst/>
          </a:prstGeom>
        </p:spPr>
      </p:pic>
      <p:sp>
        <p:nvSpPr>
          <p:cNvPr id="6" name="이등변 삼각형 5"/>
          <p:cNvSpPr/>
          <p:nvPr/>
        </p:nvSpPr>
        <p:spPr>
          <a:xfrm rot="19574817">
            <a:off x="3032119" y="3866832"/>
            <a:ext cx="576064" cy="1052121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99085">
                <a:srgbClr val="FDDEC6"/>
              </a:gs>
              <a:gs pos="85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37" b="94737" l="743" r="97770">
                        <a14:foregroundMark x1="48141" y1="15263" x2="48141" y2="15263"/>
                        <a14:foregroundMark x1="82156" y1="37368" x2="82156" y2="37368"/>
                        <a14:foregroundMark x1="81041" y1="23158" x2="81041" y2="23158"/>
                        <a14:foregroundMark x1="81413" y1="14737" x2="81413" y2="14737"/>
                        <a14:foregroundMark x1="81599" y1="30526" x2="81599" y2="30526"/>
                        <a14:foregroundMark x1="52416" y1="65789" x2="52416" y2="65789"/>
                        <a14:foregroundMark x1="49442" y1="63684" x2="49442" y2="63684"/>
                        <a14:foregroundMark x1="16914" y1="37895" x2="16914" y2="37895"/>
                        <a14:foregroundMark x1="17658" y1="22105" x2="17658" y2="22105"/>
                        <a14:foregroundMark x1="17658" y1="14737" x2="17658" y2="14737"/>
                        <a14:foregroundMark x1="17844" y1="30526" x2="17844" y2="305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3964" y="3681914"/>
            <a:ext cx="905264" cy="45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2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30091</TotalTime>
  <Words>1482</Words>
  <Application>Microsoft Office PowerPoint</Application>
  <PresentationFormat>화면 슬라이드 쇼(4:3)</PresentationFormat>
  <Paragraphs>365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HY헤드라인M</vt:lpstr>
      <vt:lpstr>굴림</vt:lpstr>
      <vt:lpstr>맑은 고딕</vt:lpstr>
      <vt:lpstr>바탕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RBY</dc:creator>
  <cp:lastModifiedBy>Windows 사용자</cp:lastModifiedBy>
  <cp:revision>2506</cp:revision>
  <cp:lastPrinted>2020-03-05T01:36:47Z</cp:lastPrinted>
  <dcterms:created xsi:type="dcterms:W3CDTF">2010-04-07T07:20:11Z</dcterms:created>
  <dcterms:modified xsi:type="dcterms:W3CDTF">2020-05-08T04:40:22Z</dcterms:modified>
</cp:coreProperties>
</file>